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59" r:id="rId6"/>
    <p:sldId id="260" r:id="rId7"/>
    <p:sldId id="261" r:id="rId8"/>
    <p:sldId id="274" r:id="rId9"/>
    <p:sldId id="262" r:id="rId10"/>
    <p:sldId id="263" r:id="rId11"/>
    <p:sldId id="264" r:id="rId12"/>
    <p:sldId id="265" r:id="rId13"/>
    <p:sldId id="276" r:id="rId14"/>
    <p:sldId id="275" r:id="rId15"/>
    <p:sldId id="277" r:id="rId16"/>
    <p:sldId id="266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Heading Now 71-78" panose="020B0604020202020204" charset="0"/>
      <p:regular r:id="rId23"/>
    </p:embeddedFont>
    <p:embeddedFont>
      <p:font typeface="HK Modular" panose="020B0604020202020204" charset="0"/>
      <p:regular r:id="rId24"/>
    </p:embeddedFont>
    <p:embeddedFont>
      <p:font typeface="Tomorrow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102" y="10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kaggle.com/code/sovitrath/helmet-detection-tf-ssd-mobilenetv2/data" TargetMode="Externa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9.svg"/><Relationship Id="rId7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sv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0219">
                <a:alpha val="100000"/>
              </a:srgbClr>
            </a:gs>
            <a:gs pos="50000">
              <a:srgbClr val="000224">
                <a:alpha val="100000"/>
              </a:srgbClr>
            </a:gs>
            <a:gs pos="100000">
              <a:srgbClr val="0496BE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99888" y="-42468"/>
            <a:ext cx="20487775" cy="10371936"/>
          </a:xfrm>
          <a:custGeom>
            <a:avLst/>
            <a:gdLst/>
            <a:ahLst/>
            <a:cxnLst/>
            <a:rect l="l" t="t" r="r" b="b"/>
            <a:pathLst>
              <a:path w="20487775" h="10371936">
                <a:moveTo>
                  <a:pt x="0" y="0"/>
                </a:moveTo>
                <a:lnTo>
                  <a:pt x="20487776" y="0"/>
                </a:lnTo>
                <a:lnTo>
                  <a:pt x="20487776" y="10371936"/>
                </a:lnTo>
                <a:lnTo>
                  <a:pt x="0" y="10371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96500">
            <a:off x="11189154" y="2008482"/>
            <a:ext cx="8382387" cy="7125029"/>
          </a:xfrm>
          <a:custGeom>
            <a:avLst/>
            <a:gdLst/>
            <a:ahLst/>
            <a:cxnLst/>
            <a:rect l="l" t="t" r="r" b="b"/>
            <a:pathLst>
              <a:path w="8382387" h="7125029">
                <a:moveTo>
                  <a:pt x="0" y="0"/>
                </a:moveTo>
                <a:lnTo>
                  <a:pt x="8382386" y="0"/>
                </a:lnTo>
                <a:lnTo>
                  <a:pt x="8382386" y="7125028"/>
                </a:lnTo>
                <a:lnTo>
                  <a:pt x="0" y="71250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440294" y="5029200"/>
            <a:ext cx="9552184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Tomorrow"/>
              </a:rPr>
              <a:t>Nhận dạng người đội mũ bảo hiểm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25122" y="1422439"/>
            <a:ext cx="10782527" cy="2987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eading Now 71-78"/>
              </a:rPr>
              <a:t>NHẬP MÔN THỊ GIÁC MÁY TÍNH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5800" y="7797761"/>
            <a:ext cx="6172200" cy="1019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Tomorrow"/>
              </a:rPr>
              <a:t>21520560-Hoàng Kim Ngọc Anh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Tomorrow"/>
              </a:rPr>
              <a:t>21520787-Trần Khánh Duy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1ED0AF-07E1-E7C3-96E7-8FA043A78141}"/>
              </a:ext>
            </a:extLst>
          </p:cNvPr>
          <p:cNvSpPr txBox="1"/>
          <p:nvPr/>
        </p:nvSpPr>
        <p:spPr>
          <a:xfrm>
            <a:off x="685800" y="7258578"/>
            <a:ext cx="5067300" cy="480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Tomorrow"/>
              </a:rPr>
              <a:t>GVHD: Mai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Tiến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Dũng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607B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00224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61790" y="-4462290"/>
            <a:ext cx="19211580" cy="19211580"/>
          </a:xfrm>
          <a:custGeom>
            <a:avLst/>
            <a:gdLst/>
            <a:ahLst/>
            <a:cxnLst/>
            <a:rect l="l" t="t" r="r" b="b"/>
            <a:pathLst>
              <a:path w="19211580" h="19211580">
                <a:moveTo>
                  <a:pt x="0" y="0"/>
                </a:moveTo>
                <a:lnTo>
                  <a:pt x="19211580" y="0"/>
                </a:lnTo>
                <a:lnTo>
                  <a:pt x="19211580" y="19211580"/>
                </a:lnTo>
                <a:lnTo>
                  <a:pt x="0" y="19211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84728" y="1435714"/>
            <a:ext cx="16624480" cy="8603168"/>
          </a:xfrm>
          <a:custGeom>
            <a:avLst/>
            <a:gdLst/>
            <a:ahLst/>
            <a:cxnLst/>
            <a:rect l="l" t="t" r="r" b="b"/>
            <a:pathLst>
              <a:path w="16624480" h="8603168">
                <a:moveTo>
                  <a:pt x="0" y="0"/>
                </a:moveTo>
                <a:lnTo>
                  <a:pt x="16624479" y="0"/>
                </a:lnTo>
                <a:lnTo>
                  <a:pt x="16624479" y="8603169"/>
                </a:lnTo>
                <a:lnTo>
                  <a:pt x="0" y="86031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89660" y="349245"/>
            <a:ext cx="833648" cy="833648"/>
            <a:chOff x="0" y="0"/>
            <a:chExt cx="1111530" cy="11115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11530" cy="1111530"/>
            </a:xfrm>
            <a:custGeom>
              <a:avLst/>
              <a:gdLst/>
              <a:ahLst/>
              <a:cxnLst/>
              <a:rect l="l" t="t" r="r" b="b"/>
              <a:pathLst>
                <a:path w="1111530" h="1111530">
                  <a:moveTo>
                    <a:pt x="0" y="0"/>
                  </a:moveTo>
                  <a:lnTo>
                    <a:pt x="1111530" y="0"/>
                  </a:lnTo>
                  <a:lnTo>
                    <a:pt x="1111530" y="1111530"/>
                  </a:lnTo>
                  <a:lnTo>
                    <a:pt x="0" y="1111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45539" y="293854"/>
              <a:ext cx="420453" cy="476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2"/>
                </a:lnSpc>
                <a:spcBef>
                  <a:spcPct val="0"/>
                </a:spcBef>
              </a:pPr>
              <a:r>
                <a:rPr lang="en-US" sz="2144">
                  <a:solidFill>
                    <a:srgbClr val="FFFFFF"/>
                  </a:solidFill>
                  <a:latin typeface="HK Modular"/>
                </a:rPr>
                <a:t>2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186205" y="3467100"/>
            <a:ext cx="14622150" cy="4121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5495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Tomorrow"/>
              </a:rPr>
              <a:t>Intersection Over Union ( IOU): Đánh giá hiệu suất việc phát hiện đối tượng bằng cách so sánh Ground Truth Bounding Box và Predicted Bounding Box</a:t>
            </a:r>
          </a:p>
          <a:p>
            <a:pPr marL="755651" lvl="1" indent="-377825" algn="l">
              <a:lnSpc>
                <a:spcPts val="5495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Tomorrow"/>
              </a:rPr>
              <a:t>Chỉ số IOU nằm trong khoảng [0,1] nên chỉ số càng gần 1 thì tỉ lê dự đoán càng đúng.</a:t>
            </a:r>
          </a:p>
          <a:p>
            <a:pPr algn="l">
              <a:lnSpc>
                <a:spcPts val="5495"/>
              </a:lnSpc>
            </a:pPr>
            <a:endParaRPr lang="en-US" sz="3500">
              <a:solidFill>
                <a:srgbClr val="FFFFFF"/>
              </a:solidFill>
              <a:latin typeface="Tomorrow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186205" y="224909"/>
            <a:ext cx="9135263" cy="97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Heading Now 71-78"/>
              </a:rPr>
              <a:t>PHƯƠNG PHÁP GIẢI QUYẾT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43601" y="2441546"/>
            <a:ext cx="5907358" cy="725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1FFFF"/>
                </a:solidFill>
                <a:latin typeface="Heading Now 71-78"/>
              </a:rPr>
              <a:t>Các độ đo đánh giá</a:t>
            </a:r>
          </a:p>
        </p:txBody>
      </p:sp>
      <p:sp>
        <p:nvSpPr>
          <p:cNvPr id="10" name="Freeform 10"/>
          <p:cNvSpPr/>
          <p:nvPr/>
        </p:nvSpPr>
        <p:spPr>
          <a:xfrm>
            <a:off x="7727329" y="6607157"/>
            <a:ext cx="3787347" cy="2651143"/>
          </a:xfrm>
          <a:custGeom>
            <a:avLst/>
            <a:gdLst/>
            <a:ahLst/>
            <a:cxnLst/>
            <a:rect l="l" t="t" r="r" b="b"/>
            <a:pathLst>
              <a:path w="3787347" h="2651143">
                <a:moveTo>
                  <a:pt x="0" y="0"/>
                </a:moveTo>
                <a:lnTo>
                  <a:pt x="3787347" y="0"/>
                </a:lnTo>
                <a:lnTo>
                  <a:pt x="3787347" y="2651143"/>
                </a:lnTo>
                <a:lnTo>
                  <a:pt x="0" y="26511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607B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00224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61790" y="-4462290"/>
            <a:ext cx="19211580" cy="19211580"/>
          </a:xfrm>
          <a:custGeom>
            <a:avLst/>
            <a:gdLst/>
            <a:ahLst/>
            <a:cxnLst/>
            <a:rect l="l" t="t" r="r" b="b"/>
            <a:pathLst>
              <a:path w="19211580" h="19211580">
                <a:moveTo>
                  <a:pt x="0" y="0"/>
                </a:moveTo>
                <a:lnTo>
                  <a:pt x="19211580" y="0"/>
                </a:lnTo>
                <a:lnTo>
                  <a:pt x="19211580" y="19211580"/>
                </a:lnTo>
                <a:lnTo>
                  <a:pt x="0" y="19211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84728" y="1435714"/>
            <a:ext cx="16624480" cy="8603168"/>
          </a:xfrm>
          <a:custGeom>
            <a:avLst/>
            <a:gdLst/>
            <a:ahLst/>
            <a:cxnLst/>
            <a:rect l="l" t="t" r="r" b="b"/>
            <a:pathLst>
              <a:path w="16624480" h="8603168">
                <a:moveTo>
                  <a:pt x="0" y="0"/>
                </a:moveTo>
                <a:lnTo>
                  <a:pt x="16624479" y="0"/>
                </a:lnTo>
                <a:lnTo>
                  <a:pt x="16624479" y="8603169"/>
                </a:lnTo>
                <a:lnTo>
                  <a:pt x="0" y="86031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89660" y="349245"/>
            <a:ext cx="833648" cy="833648"/>
            <a:chOff x="0" y="0"/>
            <a:chExt cx="1111530" cy="11115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11530" cy="1111530"/>
            </a:xfrm>
            <a:custGeom>
              <a:avLst/>
              <a:gdLst/>
              <a:ahLst/>
              <a:cxnLst/>
              <a:rect l="l" t="t" r="r" b="b"/>
              <a:pathLst>
                <a:path w="1111530" h="1111530">
                  <a:moveTo>
                    <a:pt x="0" y="0"/>
                  </a:moveTo>
                  <a:lnTo>
                    <a:pt x="1111530" y="0"/>
                  </a:lnTo>
                  <a:lnTo>
                    <a:pt x="1111530" y="1111530"/>
                  </a:lnTo>
                  <a:lnTo>
                    <a:pt x="0" y="1111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45539" y="293854"/>
              <a:ext cx="420453" cy="476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2"/>
                </a:lnSpc>
                <a:spcBef>
                  <a:spcPct val="0"/>
                </a:spcBef>
              </a:pPr>
              <a:r>
                <a:rPr lang="en-US" sz="2144">
                  <a:solidFill>
                    <a:srgbClr val="FFFFFF"/>
                  </a:solidFill>
                  <a:latin typeface="HK Modular"/>
                </a:rPr>
                <a:t>2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3868483" y="3130723"/>
            <a:ext cx="11256970" cy="5213151"/>
          </a:xfrm>
          <a:custGeom>
            <a:avLst/>
            <a:gdLst/>
            <a:ahLst/>
            <a:cxnLst/>
            <a:rect l="l" t="t" r="r" b="b"/>
            <a:pathLst>
              <a:path w="11256970" h="5213151">
                <a:moveTo>
                  <a:pt x="0" y="0"/>
                </a:moveTo>
                <a:lnTo>
                  <a:pt x="11256969" y="0"/>
                </a:lnTo>
                <a:lnTo>
                  <a:pt x="11256969" y="5213151"/>
                </a:lnTo>
                <a:lnTo>
                  <a:pt x="0" y="52131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186205" y="224909"/>
            <a:ext cx="9135263" cy="97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Heading Now 71-78"/>
              </a:rPr>
              <a:t>PHƯƠNG PHÁP GIẢI QUYẾT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43289" y="2241642"/>
            <a:ext cx="5907358" cy="725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1FFFF"/>
                </a:solidFill>
                <a:latin typeface="Heading Now 71-78"/>
              </a:rPr>
              <a:t>Các độ đo đánh giá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607B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00224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61790" y="-4462290"/>
            <a:ext cx="19211580" cy="19211580"/>
          </a:xfrm>
          <a:custGeom>
            <a:avLst/>
            <a:gdLst/>
            <a:ahLst/>
            <a:cxnLst/>
            <a:rect l="l" t="t" r="r" b="b"/>
            <a:pathLst>
              <a:path w="19211580" h="19211580">
                <a:moveTo>
                  <a:pt x="0" y="0"/>
                </a:moveTo>
                <a:lnTo>
                  <a:pt x="19211580" y="0"/>
                </a:lnTo>
                <a:lnTo>
                  <a:pt x="19211580" y="19211580"/>
                </a:lnTo>
                <a:lnTo>
                  <a:pt x="0" y="19211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84728" y="1435714"/>
            <a:ext cx="16624480" cy="8603168"/>
          </a:xfrm>
          <a:custGeom>
            <a:avLst/>
            <a:gdLst/>
            <a:ahLst/>
            <a:cxnLst/>
            <a:rect l="l" t="t" r="r" b="b"/>
            <a:pathLst>
              <a:path w="16624480" h="8603168">
                <a:moveTo>
                  <a:pt x="0" y="0"/>
                </a:moveTo>
                <a:lnTo>
                  <a:pt x="16624479" y="0"/>
                </a:lnTo>
                <a:lnTo>
                  <a:pt x="16624479" y="8603169"/>
                </a:lnTo>
                <a:lnTo>
                  <a:pt x="0" y="86031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89660" y="349245"/>
            <a:ext cx="833648" cy="833648"/>
            <a:chOff x="0" y="0"/>
            <a:chExt cx="1111530" cy="11115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11530" cy="1111530"/>
            </a:xfrm>
            <a:custGeom>
              <a:avLst/>
              <a:gdLst/>
              <a:ahLst/>
              <a:cxnLst/>
              <a:rect l="l" t="t" r="r" b="b"/>
              <a:pathLst>
                <a:path w="1111530" h="1111530">
                  <a:moveTo>
                    <a:pt x="0" y="0"/>
                  </a:moveTo>
                  <a:lnTo>
                    <a:pt x="1111530" y="0"/>
                  </a:lnTo>
                  <a:lnTo>
                    <a:pt x="1111530" y="1111530"/>
                  </a:lnTo>
                  <a:lnTo>
                    <a:pt x="0" y="1111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45539" y="293854"/>
              <a:ext cx="420453" cy="476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2"/>
                </a:lnSpc>
                <a:spcBef>
                  <a:spcPct val="0"/>
                </a:spcBef>
              </a:pPr>
              <a:r>
                <a:rPr lang="en-US" sz="2144">
                  <a:solidFill>
                    <a:srgbClr val="FFFFFF"/>
                  </a:solidFill>
                  <a:latin typeface="HK Modular"/>
                </a:rPr>
                <a:t>2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186205" y="224909"/>
            <a:ext cx="9135263" cy="97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Heading Now 71-78"/>
              </a:rPr>
              <a:t>PHƯƠNG PHÁP GIẢI QUYẾT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43289" y="2859250"/>
            <a:ext cx="5907358" cy="725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79"/>
              </a:lnSpc>
              <a:spcBef>
                <a:spcPct val="0"/>
              </a:spcBef>
            </a:pPr>
            <a:r>
              <a:rPr lang="en-US" sz="3699" dirty="0" err="1">
                <a:solidFill>
                  <a:srgbClr val="01FFFF"/>
                </a:solidFill>
                <a:latin typeface="Heading Now 71-78"/>
              </a:rPr>
              <a:t>Các</a:t>
            </a:r>
            <a:r>
              <a:rPr lang="en-US" sz="3699" dirty="0">
                <a:solidFill>
                  <a:srgbClr val="01FFFF"/>
                </a:solidFill>
                <a:latin typeface="Heading Now 71-78"/>
              </a:rPr>
              <a:t> </a:t>
            </a:r>
            <a:r>
              <a:rPr lang="en-US" sz="3699" dirty="0" err="1">
                <a:solidFill>
                  <a:srgbClr val="01FFFF"/>
                </a:solidFill>
                <a:latin typeface="Heading Now 71-78"/>
              </a:rPr>
              <a:t>độ</a:t>
            </a:r>
            <a:r>
              <a:rPr lang="en-US" sz="3699" dirty="0">
                <a:solidFill>
                  <a:srgbClr val="01FFFF"/>
                </a:solidFill>
                <a:latin typeface="Heading Now 71-78"/>
              </a:rPr>
              <a:t> </a:t>
            </a:r>
            <a:r>
              <a:rPr lang="en-US" sz="3699" dirty="0" err="1">
                <a:solidFill>
                  <a:srgbClr val="01FFFF"/>
                </a:solidFill>
                <a:latin typeface="Heading Now 71-78"/>
              </a:rPr>
              <a:t>đo</a:t>
            </a:r>
            <a:r>
              <a:rPr lang="en-US" sz="3699" dirty="0">
                <a:solidFill>
                  <a:srgbClr val="01FFFF"/>
                </a:solidFill>
                <a:latin typeface="Heading Now 71-78"/>
              </a:rPr>
              <a:t> </a:t>
            </a:r>
            <a:r>
              <a:rPr lang="en-US" sz="3699" dirty="0" err="1">
                <a:solidFill>
                  <a:srgbClr val="01FFFF"/>
                </a:solidFill>
                <a:latin typeface="Heading Now 71-78"/>
              </a:rPr>
              <a:t>đánh</a:t>
            </a:r>
            <a:r>
              <a:rPr lang="en-US" sz="3699" dirty="0">
                <a:solidFill>
                  <a:srgbClr val="01FFFF"/>
                </a:solidFill>
                <a:latin typeface="Heading Now 71-78"/>
              </a:rPr>
              <a:t> </a:t>
            </a:r>
            <a:r>
              <a:rPr lang="en-US" sz="3699" dirty="0" err="1">
                <a:solidFill>
                  <a:srgbClr val="01FFFF"/>
                </a:solidFill>
                <a:latin typeface="Heading Now 71-78"/>
              </a:rPr>
              <a:t>giá</a:t>
            </a:r>
            <a:endParaRPr lang="en-US" sz="3699" dirty="0">
              <a:solidFill>
                <a:srgbClr val="01FFFF"/>
              </a:solidFill>
              <a:latin typeface="Heading Now 71-78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186205" y="3817325"/>
            <a:ext cx="14622150" cy="4145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5495"/>
              </a:lnSpc>
              <a:buFont typeface="Arial"/>
              <a:buChar char="•"/>
            </a:pPr>
            <a:r>
              <a:rPr lang="en-US" sz="3500" dirty="0">
                <a:solidFill>
                  <a:srgbClr val="FFFFFF"/>
                </a:solidFill>
                <a:latin typeface="Tomorrow"/>
              </a:rPr>
              <a:t>Precision: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Tỷ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lệ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giữa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số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lượng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dự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đoán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đúng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và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tổng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số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dự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đoán</a:t>
            </a:r>
            <a:endParaRPr lang="en-US" sz="3500" dirty="0">
              <a:solidFill>
                <a:srgbClr val="FFFFFF"/>
              </a:solidFill>
              <a:latin typeface="Tomorrow"/>
            </a:endParaRPr>
          </a:p>
          <a:p>
            <a:pPr marL="755651" lvl="1" indent="-377825" algn="l">
              <a:lnSpc>
                <a:spcPts val="5495"/>
              </a:lnSpc>
              <a:buFont typeface="Arial"/>
              <a:buChar char="•"/>
            </a:pPr>
            <a:r>
              <a:rPr lang="en-US" sz="3500" dirty="0">
                <a:solidFill>
                  <a:srgbClr val="FFFFFF"/>
                </a:solidFill>
                <a:latin typeface="Tomorrow"/>
              </a:rPr>
              <a:t>Recall: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Tỷ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lệ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giữa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số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lượng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dự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đoán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đúng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và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tổng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số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đối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tượng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thực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tế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.</a:t>
            </a:r>
          </a:p>
          <a:p>
            <a:pPr marL="755651" lvl="1" indent="-377825" algn="l">
              <a:lnSpc>
                <a:spcPts val="5495"/>
              </a:lnSpc>
              <a:buFont typeface="Arial"/>
              <a:buChar char="•"/>
            </a:pPr>
            <a:r>
              <a:rPr lang="en-US" sz="3500" dirty="0">
                <a:solidFill>
                  <a:srgbClr val="FFFFFF"/>
                </a:solidFill>
                <a:latin typeface="Tomorrow"/>
              </a:rPr>
              <a:t>mAP50: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Độ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chính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xác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trung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bình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trung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bình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được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tính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ở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ngưỡng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giao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nhau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trên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giao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nhau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(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IoU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)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là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0,50</a:t>
            </a:r>
          </a:p>
          <a:p>
            <a:pPr algn="l">
              <a:lnSpc>
                <a:spcPts val="5495"/>
              </a:lnSpc>
            </a:pPr>
            <a:endParaRPr lang="en-US" sz="3500" dirty="0">
              <a:solidFill>
                <a:srgbClr val="FFFFFF"/>
              </a:solidFill>
              <a:latin typeface="Tomorro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607B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00224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61790" y="-4462290"/>
            <a:ext cx="19211580" cy="19211580"/>
          </a:xfrm>
          <a:custGeom>
            <a:avLst/>
            <a:gdLst/>
            <a:ahLst/>
            <a:cxnLst/>
            <a:rect l="l" t="t" r="r" b="b"/>
            <a:pathLst>
              <a:path w="19211580" h="19211580">
                <a:moveTo>
                  <a:pt x="0" y="0"/>
                </a:moveTo>
                <a:lnTo>
                  <a:pt x="19211580" y="0"/>
                </a:lnTo>
                <a:lnTo>
                  <a:pt x="19211580" y="19211580"/>
                </a:lnTo>
                <a:lnTo>
                  <a:pt x="0" y="19211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89660" y="349245"/>
            <a:ext cx="833648" cy="833648"/>
            <a:chOff x="0" y="0"/>
            <a:chExt cx="1111530" cy="11115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11530" cy="1111530"/>
            </a:xfrm>
            <a:custGeom>
              <a:avLst/>
              <a:gdLst/>
              <a:ahLst/>
              <a:cxnLst/>
              <a:rect l="l" t="t" r="r" b="b"/>
              <a:pathLst>
                <a:path w="1111530" h="1111530">
                  <a:moveTo>
                    <a:pt x="0" y="0"/>
                  </a:moveTo>
                  <a:lnTo>
                    <a:pt x="1111530" y="0"/>
                  </a:lnTo>
                  <a:lnTo>
                    <a:pt x="1111530" y="1111530"/>
                  </a:lnTo>
                  <a:lnTo>
                    <a:pt x="0" y="1111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45539" y="293854"/>
              <a:ext cx="420453" cy="476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2"/>
                </a:lnSpc>
                <a:spcBef>
                  <a:spcPct val="0"/>
                </a:spcBef>
              </a:pPr>
              <a:r>
                <a:rPr lang="en-US" sz="2144">
                  <a:solidFill>
                    <a:srgbClr val="FFFFFF"/>
                  </a:solidFill>
                  <a:latin typeface="HK Modular"/>
                </a:rPr>
                <a:t>2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186205" y="224909"/>
            <a:ext cx="9135263" cy="97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Heading Now 71-78"/>
              </a:rPr>
              <a:t>PHƯƠNG PHÁP GIẢI QUYẾT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43289" y="1402440"/>
            <a:ext cx="5907358" cy="614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79"/>
              </a:lnSpc>
              <a:spcBef>
                <a:spcPct val="0"/>
              </a:spcBef>
            </a:pPr>
            <a:r>
              <a:rPr lang="en-US" sz="3699" dirty="0" err="1">
                <a:solidFill>
                  <a:srgbClr val="01FFFF"/>
                </a:solidFill>
                <a:latin typeface="Heading Now 71-78"/>
              </a:rPr>
              <a:t>Kết</a:t>
            </a:r>
            <a:r>
              <a:rPr lang="en-US" sz="3699" dirty="0">
                <a:solidFill>
                  <a:srgbClr val="01FFFF"/>
                </a:solidFill>
                <a:latin typeface="Heading Now 71-78"/>
              </a:rPr>
              <a:t> </a:t>
            </a:r>
            <a:r>
              <a:rPr lang="en-US" sz="3699" dirty="0" err="1">
                <a:solidFill>
                  <a:srgbClr val="01FFFF"/>
                </a:solidFill>
                <a:latin typeface="Heading Now 71-78"/>
              </a:rPr>
              <a:t>quả</a:t>
            </a:r>
            <a:r>
              <a:rPr lang="en-US" sz="3699" dirty="0">
                <a:solidFill>
                  <a:srgbClr val="01FFFF"/>
                </a:solidFill>
                <a:latin typeface="Heading Now 71-78"/>
              </a:rPr>
              <a:t> </a:t>
            </a:r>
            <a:r>
              <a:rPr lang="en-US" sz="3699" dirty="0" err="1">
                <a:solidFill>
                  <a:srgbClr val="01FFFF"/>
                </a:solidFill>
                <a:latin typeface="Heading Now 71-78"/>
              </a:rPr>
              <a:t>đánh</a:t>
            </a:r>
            <a:r>
              <a:rPr lang="en-US" sz="3699" dirty="0">
                <a:solidFill>
                  <a:srgbClr val="01FFFF"/>
                </a:solidFill>
                <a:latin typeface="Heading Now 71-78"/>
              </a:rPr>
              <a:t> </a:t>
            </a:r>
            <a:r>
              <a:rPr lang="en-US" sz="3699" dirty="0" err="1">
                <a:solidFill>
                  <a:srgbClr val="01FFFF"/>
                </a:solidFill>
                <a:latin typeface="Heading Now 71-78"/>
              </a:rPr>
              <a:t>giá</a:t>
            </a:r>
            <a:endParaRPr lang="en-US" sz="3699" dirty="0">
              <a:solidFill>
                <a:srgbClr val="01FFFF"/>
              </a:solidFill>
              <a:latin typeface="Heading Now 71-78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0B42EC-3F98-A997-C765-903591F3BD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6205" y="2476500"/>
            <a:ext cx="14072186" cy="710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06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607B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00224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61790" y="-4462290"/>
            <a:ext cx="19211580" cy="19211580"/>
          </a:xfrm>
          <a:custGeom>
            <a:avLst/>
            <a:gdLst/>
            <a:ahLst/>
            <a:cxnLst/>
            <a:rect l="l" t="t" r="r" b="b"/>
            <a:pathLst>
              <a:path w="19211580" h="19211580">
                <a:moveTo>
                  <a:pt x="0" y="0"/>
                </a:moveTo>
                <a:lnTo>
                  <a:pt x="19211580" y="0"/>
                </a:lnTo>
                <a:lnTo>
                  <a:pt x="19211580" y="19211580"/>
                </a:lnTo>
                <a:lnTo>
                  <a:pt x="0" y="19211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84728" y="1435714"/>
            <a:ext cx="16624480" cy="8603168"/>
          </a:xfrm>
          <a:custGeom>
            <a:avLst/>
            <a:gdLst/>
            <a:ahLst/>
            <a:cxnLst/>
            <a:rect l="l" t="t" r="r" b="b"/>
            <a:pathLst>
              <a:path w="16624480" h="8603168">
                <a:moveTo>
                  <a:pt x="0" y="0"/>
                </a:moveTo>
                <a:lnTo>
                  <a:pt x="16624479" y="0"/>
                </a:lnTo>
                <a:lnTo>
                  <a:pt x="16624479" y="8603169"/>
                </a:lnTo>
                <a:lnTo>
                  <a:pt x="0" y="86031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89660" y="349245"/>
            <a:ext cx="833648" cy="833648"/>
            <a:chOff x="0" y="0"/>
            <a:chExt cx="1111530" cy="11115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11530" cy="1111530"/>
            </a:xfrm>
            <a:custGeom>
              <a:avLst/>
              <a:gdLst/>
              <a:ahLst/>
              <a:cxnLst/>
              <a:rect l="l" t="t" r="r" b="b"/>
              <a:pathLst>
                <a:path w="1111530" h="1111530">
                  <a:moveTo>
                    <a:pt x="0" y="0"/>
                  </a:moveTo>
                  <a:lnTo>
                    <a:pt x="1111530" y="0"/>
                  </a:lnTo>
                  <a:lnTo>
                    <a:pt x="1111530" y="1111530"/>
                  </a:lnTo>
                  <a:lnTo>
                    <a:pt x="0" y="1111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45539" y="293854"/>
              <a:ext cx="420453" cy="476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2"/>
                </a:lnSpc>
                <a:spcBef>
                  <a:spcPct val="0"/>
                </a:spcBef>
              </a:pPr>
              <a:r>
                <a:rPr lang="en-US" sz="2144">
                  <a:solidFill>
                    <a:srgbClr val="FFFFFF"/>
                  </a:solidFill>
                  <a:latin typeface="HK Modular"/>
                </a:rPr>
                <a:t>2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186205" y="224909"/>
            <a:ext cx="9135263" cy="97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Heading Now 71-78"/>
              </a:rPr>
              <a:t>PHƯƠNG PHÁP GIẢI QUYẾT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89210" y="2416016"/>
            <a:ext cx="5907358" cy="614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79"/>
              </a:lnSpc>
              <a:spcBef>
                <a:spcPct val="0"/>
              </a:spcBef>
            </a:pPr>
            <a:r>
              <a:rPr lang="en-US" sz="3699" dirty="0" err="1">
                <a:solidFill>
                  <a:srgbClr val="01FFFF"/>
                </a:solidFill>
                <a:latin typeface="Heading Now 71-78"/>
              </a:rPr>
              <a:t>Kết</a:t>
            </a:r>
            <a:r>
              <a:rPr lang="en-US" sz="3699" dirty="0">
                <a:solidFill>
                  <a:srgbClr val="01FFFF"/>
                </a:solidFill>
                <a:latin typeface="Heading Now 71-78"/>
              </a:rPr>
              <a:t> </a:t>
            </a:r>
            <a:r>
              <a:rPr lang="en-US" sz="3699" dirty="0" err="1">
                <a:solidFill>
                  <a:srgbClr val="01FFFF"/>
                </a:solidFill>
                <a:latin typeface="Heading Now 71-78"/>
              </a:rPr>
              <a:t>quả</a:t>
            </a:r>
            <a:r>
              <a:rPr lang="en-US" sz="3699" dirty="0">
                <a:solidFill>
                  <a:srgbClr val="01FFFF"/>
                </a:solidFill>
                <a:latin typeface="Heading Now 71-78"/>
              </a:rPr>
              <a:t> </a:t>
            </a:r>
            <a:r>
              <a:rPr lang="en-US" sz="3699" dirty="0" err="1">
                <a:solidFill>
                  <a:srgbClr val="01FFFF"/>
                </a:solidFill>
                <a:latin typeface="Heading Now 71-78"/>
              </a:rPr>
              <a:t>đánh</a:t>
            </a:r>
            <a:r>
              <a:rPr lang="en-US" sz="3699" dirty="0">
                <a:solidFill>
                  <a:srgbClr val="01FFFF"/>
                </a:solidFill>
                <a:latin typeface="Heading Now 71-78"/>
              </a:rPr>
              <a:t> </a:t>
            </a:r>
            <a:r>
              <a:rPr lang="en-US" sz="3699" dirty="0" err="1">
                <a:solidFill>
                  <a:srgbClr val="01FFFF"/>
                </a:solidFill>
                <a:latin typeface="Heading Now 71-78"/>
              </a:rPr>
              <a:t>giá</a:t>
            </a:r>
            <a:endParaRPr lang="en-US" sz="3699" dirty="0">
              <a:solidFill>
                <a:srgbClr val="01FFFF"/>
              </a:solidFill>
              <a:latin typeface="Heading Now 71-78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186205" y="3817325"/>
            <a:ext cx="14622150" cy="618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95"/>
              </a:lnSpc>
            </a:pPr>
            <a:endParaRPr lang="en-US" sz="3500" dirty="0">
              <a:solidFill>
                <a:srgbClr val="FFFFFF"/>
              </a:solidFill>
              <a:latin typeface="Tomorrow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A28FCB-AA1B-A643-C8B0-36BCC94601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200" y="2022048"/>
            <a:ext cx="7769421" cy="682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05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607B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00224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61790" y="-4462290"/>
            <a:ext cx="19211580" cy="19211580"/>
          </a:xfrm>
          <a:custGeom>
            <a:avLst/>
            <a:gdLst/>
            <a:ahLst/>
            <a:cxnLst/>
            <a:rect l="l" t="t" r="r" b="b"/>
            <a:pathLst>
              <a:path w="19211580" h="19211580">
                <a:moveTo>
                  <a:pt x="0" y="0"/>
                </a:moveTo>
                <a:lnTo>
                  <a:pt x="19211580" y="0"/>
                </a:lnTo>
                <a:lnTo>
                  <a:pt x="19211580" y="19211580"/>
                </a:lnTo>
                <a:lnTo>
                  <a:pt x="0" y="19211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84728" y="1435714"/>
            <a:ext cx="16624480" cy="8603168"/>
          </a:xfrm>
          <a:custGeom>
            <a:avLst/>
            <a:gdLst/>
            <a:ahLst/>
            <a:cxnLst/>
            <a:rect l="l" t="t" r="r" b="b"/>
            <a:pathLst>
              <a:path w="16624480" h="8603168">
                <a:moveTo>
                  <a:pt x="0" y="0"/>
                </a:moveTo>
                <a:lnTo>
                  <a:pt x="16624479" y="0"/>
                </a:lnTo>
                <a:lnTo>
                  <a:pt x="16624479" y="8603169"/>
                </a:lnTo>
                <a:lnTo>
                  <a:pt x="0" y="86031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89660" y="349245"/>
            <a:ext cx="833648" cy="833648"/>
            <a:chOff x="0" y="0"/>
            <a:chExt cx="1111530" cy="11115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11530" cy="1111530"/>
            </a:xfrm>
            <a:custGeom>
              <a:avLst/>
              <a:gdLst/>
              <a:ahLst/>
              <a:cxnLst/>
              <a:rect l="l" t="t" r="r" b="b"/>
              <a:pathLst>
                <a:path w="1111530" h="1111530">
                  <a:moveTo>
                    <a:pt x="0" y="0"/>
                  </a:moveTo>
                  <a:lnTo>
                    <a:pt x="1111530" y="0"/>
                  </a:lnTo>
                  <a:lnTo>
                    <a:pt x="1111530" y="1111530"/>
                  </a:lnTo>
                  <a:lnTo>
                    <a:pt x="0" y="1111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45539" y="293854"/>
              <a:ext cx="420453" cy="476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2"/>
                </a:lnSpc>
                <a:spcBef>
                  <a:spcPct val="0"/>
                </a:spcBef>
              </a:pPr>
              <a:r>
                <a:rPr lang="en-US" sz="2144">
                  <a:solidFill>
                    <a:srgbClr val="FFFFFF"/>
                  </a:solidFill>
                  <a:latin typeface="HK Modular"/>
                </a:rPr>
                <a:t>2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186205" y="224909"/>
            <a:ext cx="9135263" cy="97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Heading Now 71-78"/>
              </a:rPr>
              <a:t>PHƯƠNG PHÁP GIẢI QUYẾT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89210" y="2416016"/>
            <a:ext cx="5907358" cy="614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79"/>
              </a:lnSpc>
              <a:spcBef>
                <a:spcPct val="0"/>
              </a:spcBef>
            </a:pPr>
            <a:r>
              <a:rPr lang="en-US" sz="3699" dirty="0" err="1">
                <a:solidFill>
                  <a:srgbClr val="01FFFF"/>
                </a:solidFill>
                <a:latin typeface="Heading Now 71-78"/>
              </a:rPr>
              <a:t>Kết</a:t>
            </a:r>
            <a:r>
              <a:rPr lang="en-US" sz="3699" dirty="0">
                <a:solidFill>
                  <a:srgbClr val="01FFFF"/>
                </a:solidFill>
                <a:latin typeface="Heading Now 71-78"/>
              </a:rPr>
              <a:t> </a:t>
            </a:r>
            <a:r>
              <a:rPr lang="en-US" sz="3699" dirty="0" err="1">
                <a:solidFill>
                  <a:srgbClr val="01FFFF"/>
                </a:solidFill>
                <a:latin typeface="Heading Now 71-78"/>
              </a:rPr>
              <a:t>quả</a:t>
            </a:r>
            <a:r>
              <a:rPr lang="en-US" sz="3699" dirty="0">
                <a:solidFill>
                  <a:srgbClr val="01FFFF"/>
                </a:solidFill>
                <a:latin typeface="Heading Now 71-78"/>
              </a:rPr>
              <a:t> </a:t>
            </a:r>
            <a:r>
              <a:rPr lang="en-US" sz="3699" dirty="0" err="1">
                <a:solidFill>
                  <a:srgbClr val="01FFFF"/>
                </a:solidFill>
                <a:latin typeface="Heading Now 71-78"/>
              </a:rPr>
              <a:t>đánh</a:t>
            </a:r>
            <a:r>
              <a:rPr lang="en-US" sz="3699" dirty="0">
                <a:solidFill>
                  <a:srgbClr val="01FFFF"/>
                </a:solidFill>
                <a:latin typeface="Heading Now 71-78"/>
              </a:rPr>
              <a:t> </a:t>
            </a:r>
            <a:r>
              <a:rPr lang="en-US" sz="3699" dirty="0" err="1">
                <a:solidFill>
                  <a:srgbClr val="01FFFF"/>
                </a:solidFill>
                <a:latin typeface="Heading Now 71-78"/>
              </a:rPr>
              <a:t>giá</a:t>
            </a:r>
            <a:endParaRPr lang="en-US" sz="3699" dirty="0">
              <a:solidFill>
                <a:srgbClr val="01FFFF"/>
              </a:solidFill>
              <a:latin typeface="Heading Now 71-78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186205" y="3817325"/>
            <a:ext cx="14622150" cy="618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95"/>
              </a:lnSpc>
            </a:pPr>
            <a:endParaRPr lang="en-US" sz="3500" dirty="0">
              <a:solidFill>
                <a:srgbClr val="FFFFFF"/>
              </a:solidFill>
              <a:latin typeface="Tomorrow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C71341-2833-6447-7597-8279D3C1DB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7409" y="4258718"/>
            <a:ext cx="15439118" cy="172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406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224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06884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31234" y="-162257"/>
            <a:ext cx="20550468" cy="10611514"/>
          </a:xfrm>
          <a:custGeom>
            <a:avLst/>
            <a:gdLst/>
            <a:ahLst/>
            <a:cxnLst/>
            <a:rect l="l" t="t" r="r" b="b"/>
            <a:pathLst>
              <a:path w="20550468" h="10611514">
                <a:moveTo>
                  <a:pt x="0" y="0"/>
                </a:moveTo>
                <a:lnTo>
                  <a:pt x="20550468" y="0"/>
                </a:lnTo>
                <a:lnTo>
                  <a:pt x="20550468" y="10611514"/>
                </a:lnTo>
                <a:lnTo>
                  <a:pt x="0" y="106115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662886" y="630418"/>
            <a:ext cx="8962228" cy="9026164"/>
          </a:xfrm>
          <a:custGeom>
            <a:avLst/>
            <a:gdLst/>
            <a:ahLst/>
            <a:cxnLst/>
            <a:rect l="l" t="t" r="r" b="b"/>
            <a:pathLst>
              <a:path w="8962228" h="9026164">
                <a:moveTo>
                  <a:pt x="0" y="0"/>
                </a:moveTo>
                <a:lnTo>
                  <a:pt x="8962228" y="0"/>
                </a:lnTo>
                <a:lnTo>
                  <a:pt x="8962228" y="9026164"/>
                </a:lnTo>
                <a:lnTo>
                  <a:pt x="0" y="90261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571205" y="4256076"/>
            <a:ext cx="6170503" cy="6304473"/>
          </a:xfrm>
          <a:custGeom>
            <a:avLst/>
            <a:gdLst/>
            <a:ahLst/>
            <a:cxnLst/>
            <a:rect l="l" t="t" r="r" b="b"/>
            <a:pathLst>
              <a:path w="6170503" h="6304473">
                <a:moveTo>
                  <a:pt x="0" y="0"/>
                </a:moveTo>
                <a:lnTo>
                  <a:pt x="6170503" y="0"/>
                </a:lnTo>
                <a:lnTo>
                  <a:pt x="6170503" y="6304472"/>
                </a:lnTo>
                <a:lnTo>
                  <a:pt x="0" y="63044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5599298" y="4490981"/>
            <a:ext cx="833648" cy="833648"/>
            <a:chOff x="0" y="0"/>
            <a:chExt cx="1111530" cy="11115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11530" cy="1111530"/>
            </a:xfrm>
            <a:custGeom>
              <a:avLst/>
              <a:gdLst/>
              <a:ahLst/>
              <a:cxnLst/>
              <a:rect l="l" t="t" r="r" b="b"/>
              <a:pathLst>
                <a:path w="1111530" h="1111530">
                  <a:moveTo>
                    <a:pt x="0" y="0"/>
                  </a:moveTo>
                  <a:lnTo>
                    <a:pt x="1111530" y="0"/>
                  </a:lnTo>
                  <a:lnTo>
                    <a:pt x="1111530" y="1111530"/>
                  </a:lnTo>
                  <a:lnTo>
                    <a:pt x="0" y="1111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45539" y="293854"/>
              <a:ext cx="420453" cy="476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2"/>
                </a:lnSpc>
                <a:spcBef>
                  <a:spcPct val="0"/>
                </a:spcBef>
              </a:pPr>
              <a:r>
                <a:rPr lang="en-US" sz="2144">
                  <a:solidFill>
                    <a:srgbClr val="FFFFFF"/>
                  </a:solidFill>
                  <a:latin typeface="HK Modular"/>
                </a:rPr>
                <a:t>3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182807" y="4318000"/>
            <a:ext cx="6770409" cy="147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Heading Now 71-78"/>
              </a:rPr>
              <a:t>CHẠY THỰC NGHIỆM TRÊN CÁC MẪU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224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496BE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1717" y="-61426"/>
            <a:ext cx="4601845" cy="3612448"/>
          </a:xfrm>
          <a:custGeom>
            <a:avLst/>
            <a:gdLst/>
            <a:ahLst/>
            <a:cxnLst/>
            <a:rect l="l" t="t" r="r" b="b"/>
            <a:pathLst>
              <a:path w="4601845" h="3612448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464813" y="-61426"/>
            <a:ext cx="4601845" cy="3612448"/>
          </a:xfrm>
          <a:custGeom>
            <a:avLst/>
            <a:gdLst/>
            <a:ahLst/>
            <a:cxnLst/>
            <a:rect l="l" t="t" r="r" b="b"/>
            <a:pathLst>
              <a:path w="4601845" h="3612448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221342" y="-61426"/>
            <a:ext cx="4601845" cy="3612448"/>
          </a:xfrm>
          <a:custGeom>
            <a:avLst/>
            <a:gdLst/>
            <a:ahLst/>
            <a:cxnLst/>
            <a:rect l="l" t="t" r="r" b="b"/>
            <a:pathLst>
              <a:path w="4601845" h="3612448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977872" y="-61426"/>
            <a:ext cx="4601845" cy="3612448"/>
          </a:xfrm>
          <a:custGeom>
            <a:avLst/>
            <a:gdLst/>
            <a:ahLst/>
            <a:cxnLst/>
            <a:rect l="l" t="t" r="r" b="b"/>
            <a:pathLst>
              <a:path w="4601845" h="3612448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392549" y="195052"/>
            <a:ext cx="833648" cy="833648"/>
            <a:chOff x="0" y="0"/>
            <a:chExt cx="1111530" cy="11115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11530" cy="1111530"/>
            </a:xfrm>
            <a:custGeom>
              <a:avLst/>
              <a:gdLst/>
              <a:ahLst/>
              <a:cxnLst/>
              <a:rect l="l" t="t" r="r" b="b"/>
              <a:pathLst>
                <a:path w="1111530" h="1111530">
                  <a:moveTo>
                    <a:pt x="0" y="0"/>
                  </a:moveTo>
                  <a:lnTo>
                    <a:pt x="1111530" y="0"/>
                  </a:lnTo>
                  <a:lnTo>
                    <a:pt x="1111530" y="1111530"/>
                  </a:lnTo>
                  <a:lnTo>
                    <a:pt x="0" y="1111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45539" y="293854"/>
              <a:ext cx="420453" cy="476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2"/>
                </a:lnSpc>
                <a:spcBef>
                  <a:spcPct val="0"/>
                </a:spcBef>
              </a:pPr>
              <a:r>
                <a:rPr lang="en-US" sz="2144">
                  <a:solidFill>
                    <a:srgbClr val="FFFFFF"/>
                  </a:solidFill>
                  <a:latin typeface="HK Modular"/>
                </a:rPr>
                <a:t>3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27759" y="3060519"/>
            <a:ext cx="8674108" cy="5575114"/>
          </a:xfrm>
          <a:custGeom>
            <a:avLst/>
            <a:gdLst/>
            <a:ahLst/>
            <a:cxnLst/>
            <a:rect l="l" t="t" r="r" b="b"/>
            <a:pathLst>
              <a:path w="8674108" h="5575114">
                <a:moveTo>
                  <a:pt x="0" y="0"/>
                </a:moveTo>
                <a:lnTo>
                  <a:pt x="8674108" y="0"/>
                </a:lnTo>
                <a:lnTo>
                  <a:pt x="8674108" y="5575113"/>
                </a:lnTo>
                <a:lnTo>
                  <a:pt x="0" y="5575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935148" y="3060519"/>
            <a:ext cx="7776078" cy="5718408"/>
          </a:xfrm>
          <a:custGeom>
            <a:avLst/>
            <a:gdLst/>
            <a:ahLst/>
            <a:cxnLst/>
            <a:rect l="l" t="t" r="r" b="b"/>
            <a:pathLst>
              <a:path w="7776078" h="5718408">
                <a:moveTo>
                  <a:pt x="0" y="0"/>
                </a:moveTo>
                <a:lnTo>
                  <a:pt x="7776078" y="0"/>
                </a:lnTo>
                <a:lnTo>
                  <a:pt x="7776078" y="5718408"/>
                </a:lnTo>
                <a:lnTo>
                  <a:pt x="0" y="57184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413572" y="13389"/>
            <a:ext cx="12564299" cy="97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Heading Now 71-78"/>
              </a:rPr>
              <a:t>CHẠY THỰC NGHIỆM TRÊN CÁC MẪU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29161" y="1668598"/>
            <a:ext cx="4784362" cy="639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FFFFFF"/>
                </a:solidFill>
                <a:latin typeface="Tomorrow"/>
              </a:rPr>
              <a:t>Dữ liệu gây khó khăn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4165" y="8909685"/>
            <a:ext cx="6671927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10"/>
              </a:lnSpc>
            </a:pPr>
            <a:r>
              <a:rPr lang="en-US" sz="3000">
                <a:solidFill>
                  <a:srgbClr val="FFFFFF"/>
                </a:solidFill>
                <a:latin typeface="Tomorrow"/>
              </a:rPr>
              <a:t>Dữ liệu người trùm khăn như đội mũ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036502" y="8909685"/>
            <a:ext cx="5573371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10"/>
              </a:lnSpc>
            </a:pPr>
            <a:r>
              <a:rPr lang="en-US" sz="3000">
                <a:solidFill>
                  <a:srgbClr val="FFFFFF"/>
                </a:solidFill>
                <a:latin typeface="Tomorrow"/>
              </a:rPr>
              <a:t>Dữ liệu người cầm mũ trên tay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224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496BE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1717" y="-61426"/>
            <a:ext cx="4601845" cy="3612448"/>
          </a:xfrm>
          <a:custGeom>
            <a:avLst/>
            <a:gdLst/>
            <a:ahLst/>
            <a:cxnLst/>
            <a:rect l="l" t="t" r="r" b="b"/>
            <a:pathLst>
              <a:path w="4601845" h="3612448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464813" y="-61426"/>
            <a:ext cx="4601845" cy="3612448"/>
          </a:xfrm>
          <a:custGeom>
            <a:avLst/>
            <a:gdLst/>
            <a:ahLst/>
            <a:cxnLst/>
            <a:rect l="l" t="t" r="r" b="b"/>
            <a:pathLst>
              <a:path w="4601845" h="3612448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221342" y="-61426"/>
            <a:ext cx="4601845" cy="3612448"/>
          </a:xfrm>
          <a:custGeom>
            <a:avLst/>
            <a:gdLst/>
            <a:ahLst/>
            <a:cxnLst/>
            <a:rect l="l" t="t" r="r" b="b"/>
            <a:pathLst>
              <a:path w="4601845" h="3612448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977872" y="-61426"/>
            <a:ext cx="4601845" cy="3612448"/>
          </a:xfrm>
          <a:custGeom>
            <a:avLst/>
            <a:gdLst/>
            <a:ahLst/>
            <a:cxnLst/>
            <a:rect l="l" t="t" r="r" b="b"/>
            <a:pathLst>
              <a:path w="4601845" h="3612448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392549" y="195052"/>
            <a:ext cx="833648" cy="833648"/>
            <a:chOff x="0" y="0"/>
            <a:chExt cx="1111530" cy="11115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11530" cy="1111530"/>
            </a:xfrm>
            <a:custGeom>
              <a:avLst/>
              <a:gdLst/>
              <a:ahLst/>
              <a:cxnLst/>
              <a:rect l="l" t="t" r="r" b="b"/>
              <a:pathLst>
                <a:path w="1111530" h="1111530">
                  <a:moveTo>
                    <a:pt x="0" y="0"/>
                  </a:moveTo>
                  <a:lnTo>
                    <a:pt x="1111530" y="0"/>
                  </a:lnTo>
                  <a:lnTo>
                    <a:pt x="1111530" y="1111530"/>
                  </a:lnTo>
                  <a:lnTo>
                    <a:pt x="0" y="1111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45539" y="293854"/>
              <a:ext cx="420453" cy="476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2"/>
                </a:lnSpc>
                <a:spcBef>
                  <a:spcPct val="0"/>
                </a:spcBef>
              </a:pPr>
              <a:r>
                <a:rPr lang="en-US" sz="2144">
                  <a:solidFill>
                    <a:srgbClr val="FFFFFF"/>
                  </a:solidFill>
                  <a:latin typeface="HK Modular"/>
                </a:rPr>
                <a:t>3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9221342" y="3368613"/>
            <a:ext cx="8656558" cy="5699497"/>
          </a:xfrm>
          <a:custGeom>
            <a:avLst/>
            <a:gdLst/>
            <a:ahLst/>
            <a:cxnLst/>
            <a:rect l="l" t="t" r="r" b="b"/>
            <a:pathLst>
              <a:path w="8656558" h="5699497">
                <a:moveTo>
                  <a:pt x="0" y="0"/>
                </a:moveTo>
                <a:lnTo>
                  <a:pt x="8656558" y="0"/>
                </a:lnTo>
                <a:lnTo>
                  <a:pt x="8656558" y="5699497"/>
                </a:lnTo>
                <a:lnTo>
                  <a:pt x="0" y="56994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9279" y="3551023"/>
            <a:ext cx="8321699" cy="5334679"/>
          </a:xfrm>
          <a:custGeom>
            <a:avLst/>
            <a:gdLst/>
            <a:ahLst/>
            <a:cxnLst/>
            <a:rect l="l" t="t" r="r" b="b"/>
            <a:pathLst>
              <a:path w="8321699" h="5334679">
                <a:moveTo>
                  <a:pt x="0" y="0"/>
                </a:moveTo>
                <a:lnTo>
                  <a:pt x="8321699" y="0"/>
                </a:lnTo>
                <a:lnTo>
                  <a:pt x="8321699" y="5334678"/>
                </a:lnTo>
                <a:lnTo>
                  <a:pt x="0" y="53346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413572" y="13389"/>
            <a:ext cx="12564299" cy="97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Heading Now 71-78"/>
              </a:rPr>
              <a:t>CHẠY THỰC NGHIỆM TRÊN CÁC MẪU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61672" y="1668598"/>
            <a:ext cx="6319341" cy="1296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FFFFFF"/>
                </a:solidFill>
                <a:latin typeface="Tomorrow"/>
              </a:rPr>
              <a:t>Dữ liệu gây khó khăn sau khi huấn luyện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224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496BE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1717" y="-61426"/>
            <a:ext cx="4601845" cy="3612448"/>
          </a:xfrm>
          <a:custGeom>
            <a:avLst/>
            <a:gdLst/>
            <a:ahLst/>
            <a:cxnLst/>
            <a:rect l="l" t="t" r="r" b="b"/>
            <a:pathLst>
              <a:path w="4601845" h="3612448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464813" y="-61426"/>
            <a:ext cx="4601845" cy="3612448"/>
          </a:xfrm>
          <a:custGeom>
            <a:avLst/>
            <a:gdLst/>
            <a:ahLst/>
            <a:cxnLst/>
            <a:rect l="l" t="t" r="r" b="b"/>
            <a:pathLst>
              <a:path w="4601845" h="3612448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221342" y="-61426"/>
            <a:ext cx="4601845" cy="3612448"/>
          </a:xfrm>
          <a:custGeom>
            <a:avLst/>
            <a:gdLst/>
            <a:ahLst/>
            <a:cxnLst/>
            <a:rect l="l" t="t" r="r" b="b"/>
            <a:pathLst>
              <a:path w="4601845" h="3612448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977872" y="-61426"/>
            <a:ext cx="4601845" cy="3612448"/>
          </a:xfrm>
          <a:custGeom>
            <a:avLst/>
            <a:gdLst/>
            <a:ahLst/>
            <a:cxnLst/>
            <a:rect l="l" t="t" r="r" b="b"/>
            <a:pathLst>
              <a:path w="4601845" h="3612448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392549" y="195052"/>
            <a:ext cx="833648" cy="833648"/>
            <a:chOff x="0" y="0"/>
            <a:chExt cx="1111530" cy="11115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11530" cy="1111530"/>
            </a:xfrm>
            <a:custGeom>
              <a:avLst/>
              <a:gdLst/>
              <a:ahLst/>
              <a:cxnLst/>
              <a:rect l="l" t="t" r="r" b="b"/>
              <a:pathLst>
                <a:path w="1111530" h="1111530">
                  <a:moveTo>
                    <a:pt x="0" y="0"/>
                  </a:moveTo>
                  <a:lnTo>
                    <a:pt x="1111530" y="0"/>
                  </a:lnTo>
                  <a:lnTo>
                    <a:pt x="1111530" y="1111530"/>
                  </a:lnTo>
                  <a:lnTo>
                    <a:pt x="0" y="1111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45539" y="293854"/>
              <a:ext cx="420453" cy="476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2"/>
                </a:lnSpc>
                <a:spcBef>
                  <a:spcPct val="0"/>
                </a:spcBef>
              </a:pPr>
              <a:r>
                <a:rPr lang="en-US" sz="2144">
                  <a:solidFill>
                    <a:srgbClr val="FFFFFF"/>
                  </a:solidFill>
                  <a:latin typeface="HK Modular"/>
                </a:rPr>
                <a:t>3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4995641" y="3060519"/>
            <a:ext cx="8451403" cy="5608774"/>
          </a:xfrm>
          <a:custGeom>
            <a:avLst/>
            <a:gdLst/>
            <a:ahLst/>
            <a:cxnLst/>
            <a:rect l="l" t="t" r="r" b="b"/>
            <a:pathLst>
              <a:path w="8451403" h="5608774">
                <a:moveTo>
                  <a:pt x="0" y="0"/>
                </a:moveTo>
                <a:lnTo>
                  <a:pt x="8451402" y="0"/>
                </a:lnTo>
                <a:lnTo>
                  <a:pt x="8451402" y="5608773"/>
                </a:lnTo>
                <a:lnTo>
                  <a:pt x="0" y="56087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413572" y="13389"/>
            <a:ext cx="12564299" cy="97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Heading Now 71-78"/>
              </a:rPr>
              <a:t>CHẠY THỰC NGHIỆM TRÊN CÁC MẪU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178827" y="1668598"/>
            <a:ext cx="6085031" cy="639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FFFFFF"/>
                </a:solidFill>
                <a:latin typeface="Tomorrow"/>
              </a:rPr>
              <a:t>Trường hợp chưa thể xử lý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85379" y="8881127"/>
            <a:ext cx="6671927" cy="1163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0"/>
              </a:lnSpc>
            </a:pPr>
            <a:r>
              <a:rPr lang="en-US" sz="3000">
                <a:solidFill>
                  <a:srgbClr val="FFFFFF"/>
                </a:solidFill>
                <a:latin typeface="Tomorrow"/>
              </a:rPr>
              <a:t>Dữ liệu người đội mũ gần giống mũ bảo hiểm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630D69">
                <a:alpha val="100000"/>
              </a:srgbClr>
            </a:gs>
            <a:gs pos="50000">
              <a:srgbClr val="240753">
                <a:alpha val="100000"/>
              </a:srgbClr>
            </a:gs>
            <a:gs pos="100000">
              <a:srgbClr val="2A05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824369" y="2552264"/>
            <a:ext cx="15261267" cy="5182472"/>
          </a:xfrm>
          <a:custGeom>
            <a:avLst/>
            <a:gdLst/>
            <a:ahLst/>
            <a:cxnLst/>
            <a:rect l="l" t="t" r="r" b="b"/>
            <a:pathLst>
              <a:path w="15261267" h="5182472">
                <a:moveTo>
                  <a:pt x="0" y="0"/>
                </a:moveTo>
                <a:lnTo>
                  <a:pt x="15261267" y="0"/>
                </a:lnTo>
                <a:lnTo>
                  <a:pt x="15261267" y="5182472"/>
                </a:lnTo>
                <a:lnTo>
                  <a:pt x="0" y="5182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15609" y="2505160"/>
            <a:ext cx="4960720" cy="5553045"/>
          </a:xfrm>
          <a:custGeom>
            <a:avLst/>
            <a:gdLst/>
            <a:ahLst/>
            <a:cxnLst/>
            <a:rect l="l" t="t" r="r" b="b"/>
            <a:pathLst>
              <a:path w="4960720" h="5553045">
                <a:moveTo>
                  <a:pt x="0" y="0"/>
                </a:moveTo>
                <a:lnTo>
                  <a:pt x="4960720" y="0"/>
                </a:lnTo>
                <a:lnTo>
                  <a:pt x="4960720" y="5553045"/>
                </a:lnTo>
                <a:lnTo>
                  <a:pt x="0" y="55530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427442" y="2607190"/>
            <a:ext cx="4220652" cy="107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6"/>
              </a:lnSpc>
              <a:spcBef>
                <a:spcPct val="0"/>
              </a:spcBef>
            </a:pPr>
            <a:r>
              <a:rPr lang="en-US" sz="5568">
                <a:solidFill>
                  <a:srgbClr val="FFFFFF"/>
                </a:solidFill>
                <a:latin typeface="Heading Now 71-78"/>
              </a:rPr>
              <a:t>NỘI DUNG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210030" y="4091884"/>
            <a:ext cx="8741092" cy="602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60"/>
              </a:lnSpc>
              <a:spcBef>
                <a:spcPct val="0"/>
              </a:spcBef>
            </a:pPr>
            <a:r>
              <a:rPr lang="en-US" sz="3471">
                <a:solidFill>
                  <a:srgbClr val="FFFFFF"/>
                </a:solidFill>
                <a:latin typeface="Tomorrow"/>
              </a:rPr>
              <a:t>Giới thiệu mô hình bài toán </a:t>
            </a:r>
          </a:p>
        </p:txBody>
      </p:sp>
      <p:sp>
        <p:nvSpPr>
          <p:cNvPr id="6" name="Freeform 6"/>
          <p:cNvSpPr/>
          <p:nvPr/>
        </p:nvSpPr>
        <p:spPr>
          <a:xfrm>
            <a:off x="7211919" y="4014381"/>
            <a:ext cx="833648" cy="833648"/>
          </a:xfrm>
          <a:custGeom>
            <a:avLst/>
            <a:gdLst/>
            <a:ahLst/>
            <a:cxnLst/>
            <a:rect l="l" t="t" r="r" b="b"/>
            <a:pathLst>
              <a:path w="833648" h="833648">
                <a:moveTo>
                  <a:pt x="0" y="0"/>
                </a:moveTo>
                <a:lnTo>
                  <a:pt x="833647" y="0"/>
                </a:lnTo>
                <a:lnTo>
                  <a:pt x="833647" y="833647"/>
                </a:lnTo>
                <a:lnTo>
                  <a:pt x="0" y="8336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7471073" y="4222865"/>
            <a:ext cx="315340" cy="369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2"/>
              </a:lnSpc>
              <a:spcBef>
                <a:spcPct val="0"/>
              </a:spcBef>
            </a:pPr>
            <a:r>
              <a:rPr lang="en-US" sz="2144" u="none" strike="noStrike">
                <a:solidFill>
                  <a:srgbClr val="FFFFFF"/>
                </a:solidFill>
                <a:latin typeface="HK Modular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10030" y="5048558"/>
            <a:ext cx="8741092" cy="602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60"/>
              </a:lnSpc>
              <a:spcBef>
                <a:spcPct val="0"/>
              </a:spcBef>
            </a:pPr>
            <a:r>
              <a:rPr lang="en-US" sz="3471">
                <a:solidFill>
                  <a:srgbClr val="FFFFFF"/>
                </a:solidFill>
                <a:latin typeface="Tomorrow"/>
              </a:rPr>
              <a:t>Phương pháp giải quyết</a:t>
            </a:r>
          </a:p>
        </p:txBody>
      </p:sp>
      <p:sp>
        <p:nvSpPr>
          <p:cNvPr id="9" name="Freeform 9"/>
          <p:cNvSpPr/>
          <p:nvPr/>
        </p:nvSpPr>
        <p:spPr>
          <a:xfrm>
            <a:off x="7211919" y="4971055"/>
            <a:ext cx="833648" cy="833648"/>
          </a:xfrm>
          <a:custGeom>
            <a:avLst/>
            <a:gdLst/>
            <a:ahLst/>
            <a:cxnLst/>
            <a:rect l="l" t="t" r="r" b="b"/>
            <a:pathLst>
              <a:path w="833648" h="833648">
                <a:moveTo>
                  <a:pt x="0" y="0"/>
                </a:moveTo>
                <a:lnTo>
                  <a:pt x="833647" y="0"/>
                </a:lnTo>
                <a:lnTo>
                  <a:pt x="833647" y="833647"/>
                </a:lnTo>
                <a:lnTo>
                  <a:pt x="0" y="8336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7471073" y="5179539"/>
            <a:ext cx="315340" cy="369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2"/>
              </a:lnSpc>
              <a:spcBef>
                <a:spcPct val="0"/>
              </a:spcBef>
            </a:pPr>
            <a:r>
              <a:rPr lang="en-US" sz="2144">
                <a:solidFill>
                  <a:srgbClr val="FFFFFF"/>
                </a:solidFill>
                <a:latin typeface="HK Modular"/>
              </a:rPr>
              <a:t>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210030" y="6005232"/>
            <a:ext cx="9238458" cy="602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60"/>
              </a:lnSpc>
              <a:spcBef>
                <a:spcPct val="0"/>
              </a:spcBef>
            </a:pPr>
            <a:r>
              <a:rPr lang="en-US" sz="3471">
                <a:solidFill>
                  <a:srgbClr val="FFFFFF"/>
                </a:solidFill>
                <a:latin typeface="Tomorrow"/>
              </a:rPr>
              <a:t>Chạy thực nghiệm trên các mẫu</a:t>
            </a:r>
          </a:p>
        </p:txBody>
      </p:sp>
      <p:sp>
        <p:nvSpPr>
          <p:cNvPr id="12" name="Freeform 12"/>
          <p:cNvSpPr/>
          <p:nvPr/>
        </p:nvSpPr>
        <p:spPr>
          <a:xfrm>
            <a:off x="7211919" y="5927729"/>
            <a:ext cx="833648" cy="833648"/>
          </a:xfrm>
          <a:custGeom>
            <a:avLst/>
            <a:gdLst/>
            <a:ahLst/>
            <a:cxnLst/>
            <a:rect l="l" t="t" r="r" b="b"/>
            <a:pathLst>
              <a:path w="833648" h="833648">
                <a:moveTo>
                  <a:pt x="0" y="0"/>
                </a:moveTo>
                <a:lnTo>
                  <a:pt x="833647" y="0"/>
                </a:lnTo>
                <a:lnTo>
                  <a:pt x="833647" y="833647"/>
                </a:lnTo>
                <a:lnTo>
                  <a:pt x="0" y="8336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7471073" y="6136213"/>
            <a:ext cx="315340" cy="369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2"/>
              </a:lnSpc>
              <a:spcBef>
                <a:spcPct val="0"/>
              </a:spcBef>
            </a:pPr>
            <a:r>
              <a:rPr lang="en-US" sz="2144">
                <a:solidFill>
                  <a:srgbClr val="FFFFFF"/>
                </a:solidFill>
                <a:latin typeface="HK Modular"/>
              </a:rPr>
              <a:t>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210030" y="6961906"/>
            <a:ext cx="8741092" cy="602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60"/>
              </a:lnSpc>
              <a:spcBef>
                <a:spcPct val="0"/>
              </a:spcBef>
            </a:pPr>
            <a:r>
              <a:rPr lang="en-US" sz="3471">
                <a:solidFill>
                  <a:srgbClr val="FFFFFF"/>
                </a:solidFill>
                <a:latin typeface="Tomorrow"/>
              </a:rPr>
              <a:t>Demo</a:t>
            </a:r>
          </a:p>
        </p:txBody>
      </p:sp>
      <p:sp>
        <p:nvSpPr>
          <p:cNvPr id="15" name="Freeform 15"/>
          <p:cNvSpPr/>
          <p:nvPr/>
        </p:nvSpPr>
        <p:spPr>
          <a:xfrm>
            <a:off x="7211919" y="6884403"/>
            <a:ext cx="833648" cy="833648"/>
          </a:xfrm>
          <a:custGeom>
            <a:avLst/>
            <a:gdLst/>
            <a:ahLst/>
            <a:cxnLst/>
            <a:rect l="l" t="t" r="r" b="b"/>
            <a:pathLst>
              <a:path w="833648" h="833648">
                <a:moveTo>
                  <a:pt x="0" y="0"/>
                </a:moveTo>
                <a:lnTo>
                  <a:pt x="833647" y="0"/>
                </a:lnTo>
                <a:lnTo>
                  <a:pt x="833647" y="833647"/>
                </a:lnTo>
                <a:lnTo>
                  <a:pt x="0" y="8336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7471073" y="7092887"/>
            <a:ext cx="315340" cy="369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2"/>
              </a:lnSpc>
              <a:spcBef>
                <a:spcPct val="0"/>
              </a:spcBef>
            </a:pPr>
            <a:r>
              <a:rPr lang="en-US" sz="2144">
                <a:solidFill>
                  <a:srgbClr val="FFFFFF"/>
                </a:solidFill>
                <a:latin typeface="HK Modular"/>
              </a:rPr>
              <a:t>4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224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06884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31234" y="-162257"/>
            <a:ext cx="20550468" cy="10611514"/>
          </a:xfrm>
          <a:custGeom>
            <a:avLst/>
            <a:gdLst/>
            <a:ahLst/>
            <a:cxnLst/>
            <a:rect l="l" t="t" r="r" b="b"/>
            <a:pathLst>
              <a:path w="20550468" h="10611514">
                <a:moveTo>
                  <a:pt x="0" y="0"/>
                </a:moveTo>
                <a:lnTo>
                  <a:pt x="20550468" y="0"/>
                </a:lnTo>
                <a:lnTo>
                  <a:pt x="20550468" y="10611514"/>
                </a:lnTo>
                <a:lnTo>
                  <a:pt x="0" y="106115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662886" y="630418"/>
            <a:ext cx="8962228" cy="9026164"/>
          </a:xfrm>
          <a:custGeom>
            <a:avLst/>
            <a:gdLst/>
            <a:ahLst/>
            <a:cxnLst/>
            <a:rect l="l" t="t" r="r" b="b"/>
            <a:pathLst>
              <a:path w="8962228" h="9026164">
                <a:moveTo>
                  <a:pt x="0" y="0"/>
                </a:moveTo>
                <a:lnTo>
                  <a:pt x="8962228" y="0"/>
                </a:lnTo>
                <a:lnTo>
                  <a:pt x="8962228" y="9026164"/>
                </a:lnTo>
                <a:lnTo>
                  <a:pt x="0" y="90261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599298" y="4444692"/>
            <a:ext cx="7509539" cy="1146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08"/>
              </a:lnSpc>
              <a:spcBef>
                <a:spcPct val="0"/>
              </a:spcBef>
            </a:pPr>
            <a:r>
              <a:rPr lang="en-US" sz="5863">
                <a:solidFill>
                  <a:srgbClr val="FFFFFF"/>
                </a:solidFill>
                <a:latin typeface="Heading Now 71-78"/>
              </a:rPr>
              <a:t>4. Demo</a:t>
            </a:r>
          </a:p>
        </p:txBody>
      </p:sp>
      <p:sp>
        <p:nvSpPr>
          <p:cNvPr id="5" name="Freeform 5"/>
          <p:cNvSpPr/>
          <p:nvPr/>
        </p:nvSpPr>
        <p:spPr>
          <a:xfrm>
            <a:off x="-571205" y="4256076"/>
            <a:ext cx="6170503" cy="6304473"/>
          </a:xfrm>
          <a:custGeom>
            <a:avLst/>
            <a:gdLst/>
            <a:ahLst/>
            <a:cxnLst/>
            <a:rect l="l" t="t" r="r" b="b"/>
            <a:pathLst>
              <a:path w="6170503" h="6304473">
                <a:moveTo>
                  <a:pt x="0" y="0"/>
                </a:moveTo>
                <a:lnTo>
                  <a:pt x="6170503" y="0"/>
                </a:lnTo>
                <a:lnTo>
                  <a:pt x="6170503" y="6304472"/>
                </a:lnTo>
                <a:lnTo>
                  <a:pt x="0" y="63044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67096D">
                <a:alpha val="100000"/>
              </a:srgbClr>
            </a:gs>
            <a:gs pos="50000">
              <a:srgbClr val="1A0242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91634" y="-4392134"/>
            <a:ext cx="19071268" cy="19071268"/>
          </a:xfrm>
          <a:custGeom>
            <a:avLst/>
            <a:gdLst/>
            <a:ahLst/>
            <a:cxnLst/>
            <a:rect l="l" t="t" r="r" b="b"/>
            <a:pathLst>
              <a:path w="19071268" h="19071268">
                <a:moveTo>
                  <a:pt x="0" y="0"/>
                </a:moveTo>
                <a:lnTo>
                  <a:pt x="19071268" y="0"/>
                </a:lnTo>
                <a:lnTo>
                  <a:pt x="19071268" y="19071268"/>
                </a:lnTo>
                <a:lnTo>
                  <a:pt x="0" y="19071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536511" y="3669718"/>
            <a:ext cx="13214978" cy="3254188"/>
          </a:xfrm>
          <a:custGeom>
            <a:avLst/>
            <a:gdLst/>
            <a:ahLst/>
            <a:cxnLst/>
            <a:rect l="l" t="t" r="r" b="b"/>
            <a:pathLst>
              <a:path w="13214978" h="3254188">
                <a:moveTo>
                  <a:pt x="0" y="0"/>
                </a:moveTo>
                <a:lnTo>
                  <a:pt x="13214978" y="0"/>
                </a:lnTo>
                <a:lnTo>
                  <a:pt x="13214978" y="3254189"/>
                </a:lnTo>
                <a:lnTo>
                  <a:pt x="0" y="32541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042090" y="4243236"/>
            <a:ext cx="9316803" cy="1695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08"/>
              </a:lnSpc>
              <a:spcBef>
                <a:spcPct val="0"/>
              </a:spcBef>
            </a:pPr>
            <a:r>
              <a:rPr lang="en-US" sz="4863">
                <a:solidFill>
                  <a:srgbClr val="FFFFFF"/>
                </a:solidFill>
                <a:latin typeface="HK Modular"/>
              </a:rPr>
              <a:t>Thanks for listenings</a:t>
            </a:r>
          </a:p>
        </p:txBody>
      </p:sp>
      <p:sp>
        <p:nvSpPr>
          <p:cNvPr id="5" name="Freeform 5"/>
          <p:cNvSpPr/>
          <p:nvPr/>
        </p:nvSpPr>
        <p:spPr>
          <a:xfrm>
            <a:off x="13780052" y="4595192"/>
            <a:ext cx="3942875" cy="5030782"/>
          </a:xfrm>
          <a:custGeom>
            <a:avLst/>
            <a:gdLst/>
            <a:ahLst/>
            <a:cxnLst/>
            <a:rect l="l" t="t" r="r" b="b"/>
            <a:pathLst>
              <a:path w="3942875" h="5030782">
                <a:moveTo>
                  <a:pt x="0" y="0"/>
                </a:moveTo>
                <a:lnTo>
                  <a:pt x="3942875" y="0"/>
                </a:lnTo>
                <a:lnTo>
                  <a:pt x="3942875" y="5030782"/>
                </a:lnTo>
                <a:lnTo>
                  <a:pt x="0" y="50307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224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496BE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1717" y="-61426"/>
            <a:ext cx="4601845" cy="3612448"/>
          </a:xfrm>
          <a:custGeom>
            <a:avLst/>
            <a:gdLst/>
            <a:ahLst/>
            <a:cxnLst/>
            <a:rect l="l" t="t" r="r" b="b"/>
            <a:pathLst>
              <a:path w="4601845" h="3612448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464813" y="-61426"/>
            <a:ext cx="4601845" cy="3612448"/>
          </a:xfrm>
          <a:custGeom>
            <a:avLst/>
            <a:gdLst/>
            <a:ahLst/>
            <a:cxnLst/>
            <a:rect l="l" t="t" r="r" b="b"/>
            <a:pathLst>
              <a:path w="4601845" h="3612448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221342" y="-61426"/>
            <a:ext cx="4601845" cy="3612448"/>
          </a:xfrm>
          <a:custGeom>
            <a:avLst/>
            <a:gdLst/>
            <a:ahLst/>
            <a:cxnLst/>
            <a:rect l="l" t="t" r="r" b="b"/>
            <a:pathLst>
              <a:path w="4601845" h="3612448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977872" y="-61426"/>
            <a:ext cx="4601845" cy="3612448"/>
          </a:xfrm>
          <a:custGeom>
            <a:avLst/>
            <a:gdLst/>
            <a:ahLst/>
            <a:cxnLst/>
            <a:rect l="l" t="t" r="r" b="b"/>
            <a:pathLst>
              <a:path w="4601845" h="3612448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12304" y="2328628"/>
            <a:ext cx="15017230" cy="6401094"/>
          </a:xfrm>
          <a:custGeom>
            <a:avLst/>
            <a:gdLst/>
            <a:ahLst/>
            <a:cxnLst/>
            <a:rect l="l" t="t" r="r" b="b"/>
            <a:pathLst>
              <a:path w="15017230" h="6401094">
                <a:moveTo>
                  <a:pt x="0" y="0"/>
                </a:moveTo>
                <a:lnTo>
                  <a:pt x="15017230" y="0"/>
                </a:lnTo>
                <a:lnTo>
                  <a:pt x="15017230" y="6401094"/>
                </a:lnTo>
                <a:lnTo>
                  <a:pt x="0" y="64010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flipH="1">
            <a:off x="13809100" y="5452653"/>
            <a:ext cx="4973254" cy="5100773"/>
          </a:xfrm>
          <a:custGeom>
            <a:avLst/>
            <a:gdLst/>
            <a:ahLst/>
            <a:cxnLst/>
            <a:rect l="l" t="t" r="r" b="b"/>
            <a:pathLst>
              <a:path w="4973254" h="5100773">
                <a:moveTo>
                  <a:pt x="4973254" y="0"/>
                </a:moveTo>
                <a:lnTo>
                  <a:pt x="0" y="0"/>
                </a:lnTo>
                <a:lnTo>
                  <a:pt x="0" y="5100773"/>
                </a:lnTo>
                <a:lnTo>
                  <a:pt x="4973254" y="5100773"/>
                </a:lnTo>
                <a:lnTo>
                  <a:pt x="4973254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971780" y="708545"/>
            <a:ext cx="1037426" cy="1037367"/>
            <a:chOff x="0" y="0"/>
            <a:chExt cx="1383234" cy="13831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83234" cy="1383156"/>
            </a:xfrm>
            <a:custGeom>
              <a:avLst/>
              <a:gdLst/>
              <a:ahLst/>
              <a:cxnLst/>
              <a:rect l="l" t="t" r="r" b="b"/>
              <a:pathLst>
                <a:path w="1383234" h="1383156">
                  <a:moveTo>
                    <a:pt x="0" y="0"/>
                  </a:moveTo>
                  <a:lnTo>
                    <a:pt x="1383234" y="0"/>
                  </a:lnTo>
                  <a:lnTo>
                    <a:pt x="1383234" y="1383156"/>
                  </a:lnTo>
                  <a:lnTo>
                    <a:pt x="0" y="1383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2" b="-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433422" y="380811"/>
              <a:ext cx="516391" cy="573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87"/>
                </a:lnSpc>
                <a:spcBef>
                  <a:spcPct val="0"/>
                </a:spcBef>
              </a:pPr>
              <a:r>
                <a:rPr lang="en-US" sz="2633" u="none" strike="noStrike">
                  <a:solidFill>
                    <a:srgbClr val="FFFFFF"/>
                  </a:solidFill>
                  <a:latin typeface="HK Modular"/>
                </a:rPr>
                <a:t>1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853625" y="3738307"/>
            <a:ext cx="10769411" cy="3788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8779" lvl="1" indent="-334390" algn="l">
              <a:lnSpc>
                <a:spcPts val="4336"/>
              </a:lnSpc>
              <a:buFont typeface="Arial"/>
              <a:buChar char="•"/>
            </a:pPr>
            <a:r>
              <a:rPr lang="en-US" sz="3097">
                <a:solidFill>
                  <a:srgbClr val="FFFFFF"/>
                </a:solidFill>
                <a:latin typeface="Tomorrow"/>
              </a:rPr>
              <a:t>Số lượng vụ tai nạn giao thông tăng ở các năm qua.</a:t>
            </a:r>
          </a:p>
          <a:p>
            <a:pPr marL="668779" lvl="1" indent="-334390" algn="l">
              <a:lnSpc>
                <a:spcPts val="4336"/>
              </a:lnSpc>
              <a:buFont typeface="Arial"/>
              <a:buChar char="•"/>
            </a:pPr>
            <a:r>
              <a:rPr lang="en-US" sz="3097">
                <a:solidFill>
                  <a:srgbClr val="FFFFFF"/>
                </a:solidFill>
                <a:latin typeface="Tomorrow"/>
              </a:rPr>
              <a:t>Mũ bảo hiểm cái vai trò quan trọng trong việc bảo vệ tính mạng của người tham gia giao thông.</a:t>
            </a:r>
          </a:p>
          <a:p>
            <a:pPr marL="668779" lvl="1" indent="-334390" algn="l">
              <a:lnSpc>
                <a:spcPts val="4336"/>
              </a:lnSpc>
              <a:spcBef>
                <a:spcPct val="0"/>
              </a:spcBef>
              <a:buFont typeface="Arial"/>
              <a:buChar char="•"/>
            </a:pPr>
            <a:r>
              <a:rPr lang="en-US" sz="3097">
                <a:solidFill>
                  <a:srgbClr val="FFFFFF"/>
                </a:solidFill>
                <a:latin typeface="Tomorrow"/>
              </a:rPr>
              <a:t>Ứng dụng trực tiếp vào hệ thống giám sát giao thông của cảnh sát nhằm có những biện pháp xử lý giúp nâng cao ý thức  người tham gia giao thông.</a:t>
            </a:r>
          </a:p>
          <a:p>
            <a:pPr algn="l">
              <a:lnSpc>
                <a:spcPts val="4336"/>
              </a:lnSpc>
              <a:spcBef>
                <a:spcPct val="0"/>
              </a:spcBef>
            </a:pPr>
            <a:endParaRPr lang="en-US" sz="3097">
              <a:solidFill>
                <a:srgbClr val="FFFFFF"/>
              </a:solidFill>
              <a:latin typeface="Tomorrow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254557" y="628770"/>
            <a:ext cx="9490781" cy="97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Heading Now 71-78"/>
              </a:rPr>
              <a:t>Giới thiệu mô hình bài toán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76703" y="2502597"/>
            <a:ext cx="5386307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Heading Now 71-78"/>
              </a:rPr>
              <a:t>a. Giới thiệu đề tài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224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496BE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1717" y="-61426"/>
            <a:ext cx="4601845" cy="3612448"/>
          </a:xfrm>
          <a:custGeom>
            <a:avLst/>
            <a:gdLst/>
            <a:ahLst/>
            <a:cxnLst/>
            <a:rect l="l" t="t" r="r" b="b"/>
            <a:pathLst>
              <a:path w="4601845" h="3612448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464813" y="-61426"/>
            <a:ext cx="4601845" cy="3612448"/>
          </a:xfrm>
          <a:custGeom>
            <a:avLst/>
            <a:gdLst/>
            <a:ahLst/>
            <a:cxnLst/>
            <a:rect l="l" t="t" r="r" b="b"/>
            <a:pathLst>
              <a:path w="4601845" h="3612448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221342" y="-61426"/>
            <a:ext cx="4601845" cy="3612448"/>
          </a:xfrm>
          <a:custGeom>
            <a:avLst/>
            <a:gdLst/>
            <a:ahLst/>
            <a:cxnLst/>
            <a:rect l="l" t="t" r="r" b="b"/>
            <a:pathLst>
              <a:path w="4601845" h="3612448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977872" y="-61426"/>
            <a:ext cx="4601845" cy="3612448"/>
          </a:xfrm>
          <a:custGeom>
            <a:avLst/>
            <a:gdLst/>
            <a:ahLst/>
            <a:cxnLst/>
            <a:rect l="l" t="t" r="r" b="b"/>
            <a:pathLst>
              <a:path w="4601845" h="3612448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8492817" y="2749219"/>
            <a:ext cx="9208772" cy="4788562"/>
          </a:xfrm>
          <a:custGeom>
            <a:avLst/>
            <a:gdLst/>
            <a:ahLst/>
            <a:cxnLst/>
            <a:rect l="l" t="t" r="r" b="b"/>
            <a:pathLst>
              <a:path w="9208772" h="4788562">
                <a:moveTo>
                  <a:pt x="0" y="0"/>
                </a:moveTo>
                <a:lnTo>
                  <a:pt x="9208772" y="0"/>
                </a:lnTo>
                <a:lnTo>
                  <a:pt x="9208772" y="4788562"/>
                </a:lnTo>
                <a:lnTo>
                  <a:pt x="0" y="47885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529330" y="3238500"/>
            <a:ext cx="8537327" cy="373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Tomorrow"/>
              </a:rPr>
              <a:t>Data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có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tổng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số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ảnh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: 629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Tomorrow"/>
              </a:rPr>
              <a:t>Tập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train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gồm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441 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hình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ảnh</a:t>
            </a:r>
            <a:endParaRPr lang="en-US" sz="3000" dirty="0">
              <a:solidFill>
                <a:srgbClr val="FFFFFF"/>
              </a:solidFill>
              <a:latin typeface="Tomorrow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Tomorrow"/>
              </a:rPr>
              <a:t>Tập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validation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gồm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188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hình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ảnh</a:t>
            </a:r>
            <a:endParaRPr lang="en-US" sz="3000" dirty="0">
              <a:solidFill>
                <a:srgbClr val="FFFFFF"/>
              </a:solidFill>
              <a:latin typeface="Tomorrow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Tomorrow"/>
              </a:rPr>
              <a:t>Nguồn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data: </a:t>
            </a:r>
            <a:r>
              <a:rPr lang="en-US" sz="3000" u="sng" dirty="0">
                <a:solidFill>
                  <a:srgbClr val="FFFFFF"/>
                </a:solidFill>
                <a:latin typeface="Tomorrow"/>
                <a:hlinkClick r:id="rId5" tooltip="https://www.kaggle.com/code/sovitrath/helmet-detection-tf-ssd-mobilenetv2/data"/>
              </a:rPr>
              <a:t>Helmet detection TF SSD MobileNetV2 | Kaggle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Tomorrow"/>
              </a:rPr>
              <a:t>2 class: Helmet &amp; No Helmet</a:t>
            </a: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Tomorrow"/>
              </a:rPr>
              <a:t>Tạo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label: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roboflow</a:t>
            </a:r>
            <a:endParaRPr lang="en-US" sz="3000" dirty="0">
              <a:solidFill>
                <a:srgbClr val="FFFFFF"/>
              </a:solidFill>
              <a:latin typeface="Tomorro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224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496BE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1717" y="-61426"/>
            <a:ext cx="4601845" cy="3612448"/>
          </a:xfrm>
          <a:custGeom>
            <a:avLst/>
            <a:gdLst/>
            <a:ahLst/>
            <a:cxnLst/>
            <a:rect l="l" t="t" r="r" b="b"/>
            <a:pathLst>
              <a:path w="4601845" h="3612448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464813" y="-61426"/>
            <a:ext cx="4601845" cy="3612448"/>
          </a:xfrm>
          <a:custGeom>
            <a:avLst/>
            <a:gdLst/>
            <a:ahLst/>
            <a:cxnLst/>
            <a:rect l="l" t="t" r="r" b="b"/>
            <a:pathLst>
              <a:path w="4601845" h="3612448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221342" y="-61426"/>
            <a:ext cx="4601845" cy="3612448"/>
          </a:xfrm>
          <a:custGeom>
            <a:avLst/>
            <a:gdLst/>
            <a:ahLst/>
            <a:cxnLst/>
            <a:rect l="l" t="t" r="r" b="b"/>
            <a:pathLst>
              <a:path w="4601845" h="3612448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977872" y="-61426"/>
            <a:ext cx="4601845" cy="3612448"/>
          </a:xfrm>
          <a:custGeom>
            <a:avLst/>
            <a:gdLst/>
            <a:ahLst/>
            <a:cxnLst/>
            <a:rect l="l" t="t" r="r" b="b"/>
            <a:pathLst>
              <a:path w="4601845" h="3612448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114752" y="2870267"/>
            <a:ext cx="15903811" cy="344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8779" lvl="1" indent="-334390" algn="l">
              <a:lnSpc>
                <a:spcPts val="5544"/>
              </a:lnSpc>
              <a:buFont typeface="Arial"/>
              <a:buChar char="•"/>
            </a:pPr>
            <a:r>
              <a:rPr lang="en-US" sz="3097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309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97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309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97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09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97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309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97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vị</a:t>
            </a:r>
            <a:r>
              <a:rPr lang="en-US" sz="309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97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309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97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sz="309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97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309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97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mũ</a:t>
            </a:r>
            <a:r>
              <a:rPr lang="en-US" sz="309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97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bảo</a:t>
            </a:r>
            <a:r>
              <a:rPr lang="en-US" sz="309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97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hiểm</a:t>
            </a:r>
            <a:r>
              <a:rPr lang="en-US" sz="309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97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309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97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09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97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309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97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309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97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309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 Bounding Box </a:t>
            </a:r>
            <a:r>
              <a:rPr lang="en-US" sz="3097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09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97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trả</a:t>
            </a:r>
            <a:r>
              <a:rPr lang="en-US" sz="309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97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309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97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309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97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nhãn</a:t>
            </a:r>
            <a:r>
              <a:rPr lang="en-US" sz="309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97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309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97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mũ</a:t>
            </a:r>
            <a:r>
              <a:rPr lang="en-US" sz="309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97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bảo</a:t>
            </a:r>
            <a:r>
              <a:rPr lang="en-US" sz="309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97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hiểm</a:t>
            </a:r>
            <a:r>
              <a:rPr lang="en-US" sz="309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97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endParaRPr lang="en-US" sz="3097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37559" lvl="2" indent="-445853" algn="l">
              <a:lnSpc>
                <a:spcPts val="5544"/>
              </a:lnSpc>
              <a:buFont typeface="Arial"/>
              <a:buChar char="⚬"/>
            </a:pPr>
            <a:r>
              <a:rPr lang="en-US" sz="309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Input: </a:t>
            </a:r>
            <a:r>
              <a:rPr lang="vi-VN" sz="32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Một bộ dữ liệu chứa các ảnh xuất hiện một hoặc nhiều người tham gia giao thông có đội mũ hay không.</a:t>
            </a:r>
            <a:endParaRPr lang="en-US" sz="3200" b="0" i="0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37559" lvl="2" indent="-445853" algn="l">
              <a:lnSpc>
                <a:spcPts val="5544"/>
              </a:lnSpc>
              <a:buFont typeface="Arial"/>
              <a:buChar char="⚬"/>
            </a:pPr>
            <a:r>
              <a:rPr lang="en-US" sz="309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Output: </a:t>
            </a:r>
            <a:r>
              <a:rPr lang="en-US" sz="3200" b="0" i="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32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0" i="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en-US" sz="32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0" i="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32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bounding box </a:t>
            </a:r>
            <a:r>
              <a:rPr lang="en-US" sz="3200" b="0" i="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sz="32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0" i="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hạn</a:t>
            </a:r>
            <a:r>
              <a:rPr lang="en-US" sz="32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0" i="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tối</a:t>
            </a:r>
            <a:r>
              <a:rPr lang="en-US" sz="32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0" i="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thiểu</a:t>
            </a:r>
            <a:r>
              <a:rPr lang="en-US" sz="32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0" i="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chứa</a:t>
            </a:r>
            <a:r>
              <a:rPr lang="en-US" sz="32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0" i="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nhãn</a:t>
            </a:r>
            <a:r>
              <a:rPr lang="en-US" sz="32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0" i="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32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0" i="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chúng</a:t>
            </a:r>
            <a:r>
              <a:rPr lang="en-US" sz="32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3097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reeform 7"/>
          <p:cNvSpPr/>
          <p:nvPr/>
        </p:nvSpPr>
        <p:spPr>
          <a:xfrm flipH="1">
            <a:off x="14173200" y="5926209"/>
            <a:ext cx="4973254" cy="5100773"/>
          </a:xfrm>
          <a:custGeom>
            <a:avLst/>
            <a:gdLst/>
            <a:ahLst/>
            <a:cxnLst/>
            <a:rect l="l" t="t" r="r" b="b"/>
            <a:pathLst>
              <a:path w="4973254" h="5100773">
                <a:moveTo>
                  <a:pt x="4973254" y="0"/>
                </a:moveTo>
                <a:lnTo>
                  <a:pt x="0" y="0"/>
                </a:lnTo>
                <a:lnTo>
                  <a:pt x="0" y="5100773"/>
                </a:lnTo>
                <a:lnTo>
                  <a:pt x="4973254" y="5100773"/>
                </a:lnTo>
                <a:lnTo>
                  <a:pt x="497325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356609" y="405748"/>
            <a:ext cx="1037426" cy="1037426"/>
            <a:chOff x="0" y="0"/>
            <a:chExt cx="1383234" cy="138323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83234" cy="1383234"/>
            </a:xfrm>
            <a:custGeom>
              <a:avLst/>
              <a:gdLst/>
              <a:ahLst/>
              <a:cxnLst/>
              <a:rect l="l" t="t" r="r" b="b"/>
              <a:pathLst>
                <a:path w="1383234" h="1383234">
                  <a:moveTo>
                    <a:pt x="0" y="0"/>
                  </a:moveTo>
                  <a:lnTo>
                    <a:pt x="1383234" y="0"/>
                  </a:lnTo>
                  <a:lnTo>
                    <a:pt x="1383234" y="1383234"/>
                  </a:lnTo>
                  <a:lnTo>
                    <a:pt x="0" y="13832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433422" y="380811"/>
              <a:ext cx="516391" cy="573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87"/>
                </a:lnSpc>
                <a:spcBef>
                  <a:spcPct val="0"/>
                </a:spcBef>
              </a:pPr>
              <a:r>
                <a:rPr lang="en-US" sz="2633" u="none" strike="noStrike">
                  <a:solidFill>
                    <a:srgbClr val="FFFFFF"/>
                  </a:solidFill>
                  <a:latin typeface="HK Modular"/>
                </a:rPr>
                <a:t>1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614200" y="325973"/>
            <a:ext cx="6889443" cy="97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Heading Now 71-78"/>
              </a:rPr>
              <a:t>Giới thiệu bài toán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94034" y="1774133"/>
            <a:ext cx="6402439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Heading Now 71-78"/>
              </a:rPr>
              <a:t>b. Nhận dạng mục tiêu</a:t>
            </a:r>
          </a:p>
        </p:txBody>
      </p:sp>
      <p:sp>
        <p:nvSpPr>
          <p:cNvPr id="13" name="Freeform 13"/>
          <p:cNvSpPr/>
          <p:nvPr/>
        </p:nvSpPr>
        <p:spPr>
          <a:xfrm>
            <a:off x="530500" y="6987841"/>
            <a:ext cx="2957411" cy="2957411"/>
          </a:xfrm>
          <a:custGeom>
            <a:avLst/>
            <a:gdLst/>
            <a:ahLst/>
            <a:cxnLst/>
            <a:rect l="l" t="t" r="r" b="b"/>
            <a:pathLst>
              <a:path w="2957411" h="2957411">
                <a:moveTo>
                  <a:pt x="0" y="0"/>
                </a:moveTo>
                <a:lnTo>
                  <a:pt x="2957411" y="0"/>
                </a:lnTo>
                <a:lnTo>
                  <a:pt x="2957411" y="2957411"/>
                </a:lnTo>
                <a:lnTo>
                  <a:pt x="0" y="29574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224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496BE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1717" y="-61426"/>
            <a:ext cx="4601845" cy="3612448"/>
          </a:xfrm>
          <a:custGeom>
            <a:avLst/>
            <a:gdLst/>
            <a:ahLst/>
            <a:cxnLst/>
            <a:rect l="l" t="t" r="r" b="b"/>
            <a:pathLst>
              <a:path w="4601845" h="3612448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464813" y="-61426"/>
            <a:ext cx="4601845" cy="3612448"/>
          </a:xfrm>
          <a:custGeom>
            <a:avLst/>
            <a:gdLst/>
            <a:ahLst/>
            <a:cxnLst/>
            <a:rect l="l" t="t" r="r" b="b"/>
            <a:pathLst>
              <a:path w="4601845" h="3612448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221342" y="-61426"/>
            <a:ext cx="4601845" cy="3612448"/>
          </a:xfrm>
          <a:custGeom>
            <a:avLst/>
            <a:gdLst/>
            <a:ahLst/>
            <a:cxnLst/>
            <a:rect l="l" t="t" r="r" b="b"/>
            <a:pathLst>
              <a:path w="4601845" h="3612448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977872" y="-61426"/>
            <a:ext cx="4601845" cy="3612448"/>
          </a:xfrm>
          <a:custGeom>
            <a:avLst/>
            <a:gdLst/>
            <a:ahLst/>
            <a:cxnLst/>
            <a:rect l="l" t="t" r="r" b="b"/>
            <a:pathLst>
              <a:path w="4601845" h="3612448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356609" y="405748"/>
            <a:ext cx="1037426" cy="1037426"/>
            <a:chOff x="0" y="0"/>
            <a:chExt cx="1383234" cy="13832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83234" cy="1383234"/>
            </a:xfrm>
            <a:custGeom>
              <a:avLst/>
              <a:gdLst/>
              <a:ahLst/>
              <a:cxnLst/>
              <a:rect l="l" t="t" r="r" b="b"/>
              <a:pathLst>
                <a:path w="1383234" h="1383234">
                  <a:moveTo>
                    <a:pt x="0" y="0"/>
                  </a:moveTo>
                  <a:lnTo>
                    <a:pt x="1383234" y="0"/>
                  </a:lnTo>
                  <a:lnTo>
                    <a:pt x="1383234" y="1383234"/>
                  </a:lnTo>
                  <a:lnTo>
                    <a:pt x="0" y="13832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33422" y="380811"/>
              <a:ext cx="516391" cy="573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87"/>
                </a:lnSpc>
                <a:spcBef>
                  <a:spcPct val="0"/>
                </a:spcBef>
              </a:pPr>
              <a:r>
                <a:rPr lang="en-US" sz="2633" u="none" strike="noStrike">
                  <a:solidFill>
                    <a:srgbClr val="FFFFFF"/>
                  </a:solidFill>
                  <a:latin typeface="HK Modular"/>
                </a:rPr>
                <a:t>1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9221342" y="3086100"/>
            <a:ext cx="179555" cy="4114800"/>
          </a:xfrm>
          <a:custGeom>
            <a:avLst/>
            <a:gdLst/>
            <a:ahLst/>
            <a:cxnLst/>
            <a:rect l="l" t="t" r="r" b="b"/>
            <a:pathLst>
              <a:path w="179555" h="4114800">
                <a:moveTo>
                  <a:pt x="0" y="0"/>
                </a:moveTo>
                <a:lnTo>
                  <a:pt x="179555" y="0"/>
                </a:lnTo>
                <a:lnTo>
                  <a:pt x="1795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517179" y="3086100"/>
            <a:ext cx="7986464" cy="5529090"/>
          </a:xfrm>
          <a:custGeom>
            <a:avLst/>
            <a:gdLst/>
            <a:ahLst/>
            <a:cxnLst/>
            <a:rect l="l" t="t" r="r" b="b"/>
            <a:pathLst>
              <a:path w="7986464" h="5529090">
                <a:moveTo>
                  <a:pt x="0" y="0"/>
                </a:moveTo>
                <a:lnTo>
                  <a:pt x="7986463" y="0"/>
                </a:lnTo>
                <a:lnTo>
                  <a:pt x="7986463" y="5529090"/>
                </a:lnTo>
                <a:lnTo>
                  <a:pt x="0" y="55290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9903368" y="3086100"/>
            <a:ext cx="8149007" cy="5632954"/>
          </a:xfrm>
          <a:custGeom>
            <a:avLst/>
            <a:gdLst/>
            <a:ahLst/>
            <a:cxnLst/>
            <a:rect l="l" t="t" r="r" b="b"/>
            <a:pathLst>
              <a:path w="8149007" h="5632954">
                <a:moveTo>
                  <a:pt x="0" y="0"/>
                </a:moveTo>
                <a:lnTo>
                  <a:pt x="8149007" y="0"/>
                </a:lnTo>
                <a:lnTo>
                  <a:pt x="8149007" y="5632954"/>
                </a:lnTo>
                <a:lnTo>
                  <a:pt x="0" y="56329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614200" y="325973"/>
            <a:ext cx="6889443" cy="97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Heading Now 71-78"/>
              </a:rPr>
              <a:t>Giới thiệu bài toán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21059" y="1573348"/>
            <a:ext cx="1578139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Heading Now 71-78"/>
              </a:rPr>
              <a:t>Input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87790" y="1573348"/>
            <a:ext cx="1980164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Heading Now 71-78"/>
              </a:rPr>
              <a:t>Output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607B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00224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61790" y="-4462290"/>
            <a:ext cx="19211580" cy="19211580"/>
          </a:xfrm>
          <a:custGeom>
            <a:avLst/>
            <a:gdLst/>
            <a:ahLst/>
            <a:cxnLst/>
            <a:rect l="l" t="t" r="r" b="b"/>
            <a:pathLst>
              <a:path w="19211580" h="19211580">
                <a:moveTo>
                  <a:pt x="0" y="0"/>
                </a:moveTo>
                <a:lnTo>
                  <a:pt x="19211580" y="0"/>
                </a:lnTo>
                <a:lnTo>
                  <a:pt x="19211580" y="19211580"/>
                </a:lnTo>
                <a:lnTo>
                  <a:pt x="0" y="19211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84728" y="1435714"/>
            <a:ext cx="16624480" cy="8603168"/>
          </a:xfrm>
          <a:custGeom>
            <a:avLst/>
            <a:gdLst/>
            <a:ahLst/>
            <a:cxnLst/>
            <a:rect l="l" t="t" r="r" b="b"/>
            <a:pathLst>
              <a:path w="16624480" h="8603168">
                <a:moveTo>
                  <a:pt x="0" y="0"/>
                </a:moveTo>
                <a:lnTo>
                  <a:pt x="16624479" y="0"/>
                </a:lnTo>
                <a:lnTo>
                  <a:pt x="16624479" y="8603169"/>
                </a:lnTo>
                <a:lnTo>
                  <a:pt x="0" y="86031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89660" y="349245"/>
            <a:ext cx="833648" cy="833648"/>
            <a:chOff x="0" y="0"/>
            <a:chExt cx="1111530" cy="11115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11530" cy="1111530"/>
            </a:xfrm>
            <a:custGeom>
              <a:avLst/>
              <a:gdLst/>
              <a:ahLst/>
              <a:cxnLst/>
              <a:rect l="l" t="t" r="r" b="b"/>
              <a:pathLst>
                <a:path w="1111530" h="1111530">
                  <a:moveTo>
                    <a:pt x="0" y="0"/>
                  </a:moveTo>
                  <a:lnTo>
                    <a:pt x="1111530" y="0"/>
                  </a:lnTo>
                  <a:lnTo>
                    <a:pt x="1111530" y="1111530"/>
                  </a:lnTo>
                  <a:lnTo>
                    <a:pt x="0" y="1111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45539" y="293854"/>
              <a:ext cx="420453" cy="476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2"/>
                </a:lnSpc>
                <a:spcBef>
                  <a:spcPct val="0"/>
                </a:spcBef>
              </a:pPr>
              <a:r>
                <a:rPr lang="en-US" sz="2144">
                  <a:solidFill>
                    <a:srgbClr val="FFFFFF"/>
                  </a:solidFill>
                  <a:latin typeface="HK Modular"/>
                </a:rPr>
                <a:t>2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186205" y="224909"/>
            <a:ext cx="9040668" cy="97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Heading Now 71-78"/>
              </a:rPr>
              <a:t>PHƯƠNG PHÁP GIẢI QUYẾT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67905" y="3726752"/>
            <a:ext cx="14058126" cy="4331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dirty="0">
                <a:solidFill>
                  <a:srgbClr val="FFFFFF"/>
                </a:solidFill>
                <a:latin typeface="Tomorrow"/>
              </a:rPr>
              <a:t> YOLO (You Only Look Once)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là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một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thuật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toán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phát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hiện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đối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tượng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trong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thời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gian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thực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,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sử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dụng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mạng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neural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để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thực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hiện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dự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đoán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.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dirty="0" err="1">
                <a:solidFill>
                  <a:srgbClr val="FFFFFF"/>
                </a:solidFill>
                <a:latin typeface="Tomorrow"/>
              </a:rPr>
              <a:t>Tốc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độ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xử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lý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nhanh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,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hiệu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suất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cao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,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có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thể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triển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khai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trên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nhiều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thiết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bị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.</a:t>
            </a:r>
          </a:p>
          <a:p>
            <a:pPr marL="755651" lvl="1" indent="-377825" algn="l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dirty="0" err="1">
                <a:solidFill>
                  <a:srgbClr val="FFFFFF"/>
                </a:solidFill>
                <a:latin typeface="Tomorrow"/>
              </a:rPr>
              <a:t>Kiến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trúc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: Chia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ảnh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đầu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vào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thành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lưới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ô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vuông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,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mỗi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ô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vuông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dự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đoán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nhiều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hộp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giới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hạn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và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xác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suất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lớp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đối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Tomorrow"/>
              </a:rPr>
              <a:t>tượng</a:t>
            </a:r>
            <a:r>
              <a:rPr lang="en-US" sz="3500" dirty="0">
                <a:solidFill>
                  <a:srgbClr val="FFFFFF"/>
                </a:solidFill>
                <a:latin typeface="Tomorrow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89989" y="2569419"/>
            <a:ext cx="5613957" cy="725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1FFFF"/>
                </a:solidFill>
                <a:latin typeface="Heading Now 71-78"/>
              </a:rPr>
              <a:t>TỔNG QUAN VỀ YOLO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607B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00224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61790" y="-4462290"/>
            <a:ext cx="19211580" cy="19211580"/>
          </a:xfrm>
          <a:custGeom>
            <a:avLst/>
            <a:gdLst/>
            <a:ahLst/>
            <a:cxnLst/>
            <a:rect l="l" t="t" r="r" b="b"/>
            <a:pathLst>
              <a:path w="19211580" h="19211580">
                <a:moveTo>
                  <a:pt x="0" y="0"/>
                </a:moveTo>
                <a:lnTo>
                  <a:pt x="19211580" y="0"/>
                </a:lnTo>
                <a:lnTo>
                  <a:pt x="19211580" y="19211580"/>
                </a:lnTo>
                <a:lnTo>
                  <a:pt x="0" y="19211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84728" y="1435714"/>
            <a:ext cx="16624480" cy="8603168"/>
          </a:xfrm>
          <a:custGeom>
            <a:avLst/>
            <a:gdLst/>
            <a:ahLst/>
            <a:cxnLst/>
            <a:rect l="l" t="t" r="r" b="b"/>
            <a:pathLst>
              <a:path w="16624480" h="8603168">
                <a:moveTo>
                  <a:pt x="0" y="0"/>
                </a:moveTo>
                <a:lnTo>
                  <a:pt x="16624479" y="0"/>
                </a:lnTo>
                <a:lnTo>
                  <a:pt x="16624479" y="8603169"/>
                </a:lnTo>
                <a:lnTo>
                  <a:pt x="0" y="86031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89660" y="349245"/>
            <a:ext cx="833648" cy="833648"/>
            <a:chOff x="0" y="0"/>
            <a:chExt cx="1111530" cy="11115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11530" cy="1111530"/>
            </a:xfrm>
            <a:custGeom>
              <a:avLst/>
              <a:gdLst/>
              <a:ahLst/>
              <a:cxnLst/>
              <a:rect l="l" t="t" r="r" b="b"/>
              <a:pathLst>
                <a:path w="1111530" h="1111530">
                  <a:moveTo>
                    <a:pt x="0" y="0"/>
                  </a:moveTo>
                  <a:lnTo>
                    <a:pt x="1111530" y="0"/>
                  </a:lnTo>
                  <a:lnTo>
                    <a:pt x="1111530" y="1111530"/>
                  </a:lnTo>
                  <a:lnTo>
                    <a:pt x="0" y="1111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45539" y="293854"/>
              <a:ext cx="420453" cy="476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2"/>
                </a:lnSpc>
                <a:spcBef>
                  <a:spcPct val="0"/>
                </a:spcBef>
              </a:pPr>
              <a:r>
                <a:rPr lang="en-US" sz="2144">
                  <a:solidFill>
                    <a:srgbClr val="FFFFFF"/>
                  </a:solidFill>
                  <a:latin typeface="HK Modular"/>
                </a:rPr>
                <a:t>2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186205" y="224909"/>
            <a:ext cx="9040668" cy="97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Heading Now 71-78"/>
              </a:rPr>
              <a:t>PHƯƠNG PHÁP GIẢI QUYẾT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098262" y="2570924"/>
            <a:ext cx="6797411" cy="6148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179"/>
              </a:lnSpc>
              <a:spcBef>
                <a:spcPct val="0"/>
              </a:spcBef>
            </a:pPr>
            <a:r>
              <a:rPr lang="en-US" sz="3699" dirty="0" err="1">
                <a:solidFill>
                  <a:srgbClr val="01FFFF"/>
                </a:solidFill>
                <a:latin typeface="Heading Now 71-78"/>
              </a:rPr>
              <a:t>Cách</a:t>
            </a:r>
            <a:r>
              <a:rPr lang="en-US" sz="3699" dirty="0">
                <a:solidFill>
                  <a:srgbClr val="01FFFF"/>
                </a:solidFill>
                <a:latin typeface="Heading Now 71-78"/>
              </a:rPr>
              <a:t> </a:t>
            </a:r>
            <a:r>
              <a:rPr lang="en-US" sz="3699" dirty="0" err="1">
                <a:solidFill>
                  <a:srgbClr val="01FFFF"/>
                </a:solidFill>
                <a:latin typeface="Heading Now 71-78"/>
              </a:rPr>
              <a:t>hoạt</a:t>
            </a:r>
            <a:r>
              <a:rPr lang="en-US" sz="3699" dirty="0">
                <a:solidFill>
                  <a:srgbClr val="01FFFF"/>
                </a:solidFill>
                <a:latin typeface="Heading Now 71-78"/>
              </a:rPr>
              <a:t> </a:t>
            </a:r>
            <a:r>
              <a:rPr lang="en-US" sz="3699" dirty="0" err="1">
                <a:solidFill>
                  <a:srgbClr val="01FFFF"/>
                </a:solidFill>
                <a:latin typeface="Heading Now 71-78"/>
              </a:rPr>
              <a:t>động</a:t>
            </a:r>
            <a:r>
              <a:rPr lang="en-US" sz="3699" dirty="0">
                <a:solidFill>
                  <a:srgbClr val="01FFFF"/>
                </a:solidFill>
                <a:latin typeface="Heading Now 71-78"/>
              </a:rPr>
              <a:t> </a:t>
            </a:r>
            <a:r>
              <a:rPr lang="en-US" sz="3699" dirty="0" err="1">
                <a:solidFill>
                  <a:srgbClr val="01FFFF"/>
                </a:solidFill>
                <a:latin typeface="Heading Now 71-78"/>
              </a:rPr>
              <a:t>của</a:t>
            </a:r>
            <a:r>
              <a:rPr lang="en-US" sz="3699" dirty="0">
                <a:solidFill>
                  <a:srgbClr val="01FFFF"/>
                </a:solidFill>
                <a:latin typeface="Heading Now 71-78"/>
              </a:rPr>
              <a:t> YOLO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0084BE-874A-40AC-8B79-0E3304E58251}"/>
              </a:ext>
            </a:extLst>
          </p:cNvPr>
          <p:cNvSpPr txBox="1"/>
          <p:nvPr/>
        </p:nvSpPr>
        <p:spPr>
          <a:xfrm>
            <a:off x="4343400" y="4958834"/>
            <a:ext cx="960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F7403B-784C-442F-966C-F2D499372F57}"/>
              </a:ext>
            </a:extLst>
          </p:cNvPr>
          <p:cNvSpPr txBox="1"/>
          <p:nvPr/>
        </p:nvSpPr>
        <p:spPr>
          <a:xfrm>
            <a:off x="4343400" y="4958834"/>
            <a:ext cx="960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8" name="Picture 7" descr="YOLO Architecture from the original paper">
            <a:extLst>
              <a:ext uri="{FF2B5EF4-FFF2-40B4-BE49-F238E27FC236}">
                <a16:creationId xmlns:a16="http://schemas.microsoft.com/office/drawing/2014/main" id="{5391CE72-17E4-1995-EBC3-55E3FBDF70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353" y="3467728"/>
            <a:ext cx="8693847" cy="5081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D9B042-E1D9-8868-77D3-B60D4CBE0D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22800" y="3238500"/>
            <a:ext cx="5717400" cy="551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32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607B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00224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61790" y="-4462290"/>
            <a:ext cx="19211580" cy="19211580"/>
          </a:xfrm>
          <a:custGeom>
            <a:avLst/>
            <a:gdLst/>
            <a:ahLst/>
            <a:cxnLst/>
            <a:rect l="l" t="t" r="r" b="b"/>
            <a:pathLst>
              <a:path w="19211580" h="19211580">
                <a:moveTo>
                  <a:pt x="0" y="0"/>
                </a:moveTo>
                <a:lnTo>
                  <a:pt x="19211580" y="0"/>
                </a:lnTo>
                <a:lnTo>
                  <a:pt x="19211580" y="19211580"/>
                </a:lnTo>
                <a:lnTo>
                  <a:pt x="0" y="19211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84728" y="1435714"/>
            <a:ext cx="16624480" cy="8603168"/>
          </a:xfrm>
          <a:custGeom>
            <a:avLst/>
            <a:gdLst/>
            <a:ahLst/>
            <a:cxnLst/>
            <a:rect l="l" t="t" r="r" b="b"/>
            <a:pathLst>
              <a:path w="16624480" h="8603168">
                <a:moveTo>
                  <a:pt x="0" y="0"/>
                </a:moveTo>
                <a:lnTo>
                  <a:pt x="16624479" y="0"/>
                </a:lnTo>
                <a:lnTo>
                  <a:pt x="16624479" y="8603169"/>
                </a:lnTo>
                <a:lnTo>
                  <a:pt x="0" y="86031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89660" y="349245"/>
            <a:ext cx="833648" cy="833648"/>
            <a:chOff x="0" y="0"/>
            <a:chExt cx="1111530" cy="11115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11530" cy="1111530"/>
            </a:xfrm>
            <a:custGeom>
              <a:avLst/>
              <a:gdLst/>
              <a:ahLst/>
              <a:cxnLst/>
              <a:rect l="l" t="t" r="r" b="b"/>
              <a:pathLst>
                <a:path w="1111530" h="1111530">
                  <a:moveTo>
                    <a:pt x="0" y="0"/>
                  </a:moveTo>
                  <a:lnTo>
                    <a:pt x="1111530" y="0"/>
                  </a:lnTo>
                  <a:lnTo>
                    <a:pt x="1111530" y="1111530"/>
                  </a:lnTo>
                  <a:lnTo>
                    <a:pt x="0" y="1111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45539" y="293854"/>
              <a:ext cx="420453" cy="476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2"/>
                </a:lnSpc>
                <a:spcBef>
                  <a:spcPct val="0"/>
                </a:spcBef>
              </a:pPr>
              <a:r>
                <a:rPr lang="en-US" sz="2144">
                  <a:solidFill>
                    <a:srgbClr val="FFFFFF"/>
                  </a:solidFill>
                  <a:latin typeface="HK Modular"/>
                </a:rPr>
                <a:t>2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186205" y="224909"/>
            <a:ext cx="9135263" cy="97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Heading Now 71-78"/>
              </a:rPr>
              <a:t>PHƯƠNG PHÁP GIẢI QUYẾT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43288" y="2525856"/>
            <a:ext cx="5907358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01FFFF"/>
                </a:solidFill>
                <a:latin typeface="Heading Now 71-78"/>
              </a:rPr>
              <a:t>Các</a:t>
            </a:r>
            <a:r>
              <a:rPr lang="en-US" sz="3399" dirty="0">
                <a:solidFill>
                  <a:srgbClr val="01FFFF"/>
                </a:solidFill>
                <a:latin typeface="Heading Now 71-78"/>
              </a:rPr>
              <a:t> </a:t>
            </a:r>
            <a:r>
              <a:rPr lang="en-US" sz="3399" dirty="0" err="1">
                <a:solidFill>
                  <a:srgbClr val="01FFFF"/>
                </a:solidFill>
                <a:latin typeface="Heading Now 71-78"/>
              </a:rPr>
              <a:t>bước</a:t>
            </a:r>
            <a:r>
              <a:rPr lang="en-US" sz="3399" dirty="0">
                <a:solidFill>
                  <a:srgbClr val="01FFFF"/>
                </a:solidFill>
                <a:latin typeface="Heading Now 71-78"/>
              </a:rPr>
              <a:t> </a:t>
            </a:r>
            <a:r>
              <a:rPr lang="en-US" sz="3399" dirty="0" err="1">
                <a:solidFill>
                  <a:srgbClr val="01FFFF"/>
                </a:solidFill>
                <a:latin typeface="Heading Now 71-78"/>
              </a:rPr>
              <a:t>khi</a:t>
            </a:r>
            <a:r>
              <a:rPr lang="en-US" sz="3399" dirty="0">
                <a:solidFill>
                  <a:srgbClr val="01FFFF"/>
                </a:solidFill>
                <a:latin typeface="Heading Now 71-78"/>
              </a:rPr>
              <a:t> </a:t>
            </a:r>
            <a:r>
              <a:rPr lang="en-US" sz="3399" dirty="0" err="1">
                <a:solidFill>
                  <a:srgbClr val="01FFFF"/>
                </a:solidFill>
                <a:latin typeface="Heading Now 71-78"/>
              </a:rPr>
              <a:t>thực</a:t>
            </a:r>
            <a:r>
              <a:rPr lang="en-US" sz="3399" dirty="0">
                <a:solidFill>
                  <a:srgbClr val="01FFFF"/>
                </a:solidFill>
                <a:latin typeface="Heading Now 71-78"/>
              </a:rPr>
              <a:t> </a:t>
            </a:r>
            <a:r>
              <a:rPr lang="en-US" sz="3399" dirty="0" err="1">
                <a:solidFill>
                  <a:srgbClr val="01FFFF"/>
                </a:solidFill>
                <a:latin typeface="Heading Now 71-78"/>
              </a:rPr>
              <a:t>hiện</a:t>
            </a:r>
            <a:endParaRPr lang="en-US" sz="3399" dirty="0">
              <a:solidFill>
                <a:srgbClr val="01FFFF"/>
              </a:solidFill>
              <a:latin typeface="Heading Now 71-78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185892" y="3298898"/>
            <a:ext cx="14622150" cy="480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Tomorrow"/>
              </a:rPr>
              <a:t>Chuẩn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bị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và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xử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lý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dữ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liệu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:</a:t>
            </a:r>
          </a:p>
          <a:p>
            <a:pPr marL="1295400" lvl="2" indent="-431800" algn="l">
              <a:lnSpc>
                <a:spcPts val="4200"/>
              </a:lnSpc>
              <a:buFont typeface="Arial"/>
              <a:buChar char="⚬"/>
            </a:pPr>
            <a:r>
              <a:rPr lang="en-US" sz="3000" dirty="0">
                <a:solidFill>
                  <a:srgbClr val="FFFFFF"/>
                </a:solidFill>
                <a:latin typeface="Tomorrow"/>
              </a:rPr>
              <a:t>Thu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thập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và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gán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nhãn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hình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ảnh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chứa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các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đối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tượng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cần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phát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hiện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.</a:t>
            </a:r>
          </a:p>
          <a:p>
            <a:pPr marL="1295400" lvl="2" indent="-431800" algn="l">
              <a:lnSpc>
                <a:spcPts val="4200"/>
              </a:lnSpc>
              <a:buFont typeface="Arial"/>
              <a:buChar char="⚬"/>
            </a:pPr>
            <a:r>
              <a:rPr lang="en-US" sz="3000" dirty="0">
                <a:solidFill>
                  <a:srgbClr val="FFFFFF"/>
                </a:solidFill>
                <a:latin typeface="Tomorrow"/>
              </a:rPr>
              <a:t>Chia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dữ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liệu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thành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tập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huấn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luyện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kiểm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tra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và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đánh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giá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Tomorrow"/>
              </a:rPr>
              <a:t>Xây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dựng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mô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hình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YOLO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Tomorrow"/>
              </a:rPr>
              <a:t>Huấn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luyện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mô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hình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: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Sử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dụng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dữ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liệu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đã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chuẩn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bị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để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huấn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luyện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Tomorrow"/>
              </a:rPr>
              <a:t>Đánh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giá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mô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hình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: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Sử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dụng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tập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dữ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liệu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đánh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giá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để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đo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lường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các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chỉ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số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như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precision, recall, mAP50, mAP50-95.</a:t>
            </a: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Tomorrow"/>
              </a:rPr>
              <a:t>Triển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khai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và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ứng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dụng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: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Tích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hợp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mô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hình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YOLO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vào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ứng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dụng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thực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tế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và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cải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thiện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hiệu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omorrow"/>
              </a:rPr>
              <a:t>suất</a:t>
            </a:r>
            <a:r>
              <a:rPr lang="en-US" sz="3000" dirty="0">
                <a:solidFill>
                  <a:srgbClr val="FFFFFF"/>
                </a:solidFill>
                <a:latin typeface="Tomorrow"/>
              </a:rPr>
              <a:t> 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711</Words>
  <Application>Microsoft Office PowerPoint</Application>
  <PresentationFormat>Custom</PresentationFormat>
  <Paragraphs>94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Tomorrow</vt:lpstr>
      <vt:lpstr>Calibri</vt:lpstr>
      <vt:lpstr>Arial</vt:lpstr>
      <vt:lpstr>HK Modular</vt:lpstr>
      <vt:lpstr>Heading Now 71-78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</dc:title>
  <dc:creator>admin</dc:creator>
  <cp:lastModifiedBy>Anh Hoàng Kim Ngọc</cp:lastModifiedBy>
  <cp:revision>6</cp:revision>
  <dcterms:created xsi:type="dcterms:W3CDTF">2006-08-16T00:00:00Z</dcterms:created>
  <dcterms:modified xsi:type="dcterms:W3CDTF">2024-06-17T16:51:13Z</dcterms:modified>
  <dc:identifier>DAGHO_Sxuo4</dc:identifier>
</cp:coreProperties>
</file>